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media/image15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sldIdLst>
    <p:sldId id="256" r:id="rId4"/>
    <p:sldId id="305" r:id="rId5"/>
    <p:sldId id="286" r:id="rId6"/>
    <p:sldId id="287" r:id="rId7"/>
    <p:sldId id="262" r:id="rId8"/>
    <p:sldId id="274" r:id="rId9"/>
    <p:sldId id="304" r:id="rId10"/>
    <p:sldId id="296" r:id="rId11"/>
    <p:sldId id="293" r:id="rId12"/>
    <p:sldId id="300" r:id="rId13"/>
    <p:sldId id="261" r:id="rId14"/>
    <p:sldId id="271" r:id="rId1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8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57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05210"/>
            <a:ext cx="9144000" cy="5227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22793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104456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995686"/>
            <a:ext cx="9144000" cy="2880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6313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167594"/>
            <a:ext cx="2880000" cy="28083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64000" y="0"/>
            <a:ext cx="2880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4792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347864" y="131536"/>
            <a:ext cx="5796136" cy="15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04000" y="1798321"/>
            <a:ext cx="5040000" cy="15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24000" y="3465106"/>
            <a:ext cx="4320000" cy="15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5812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937417" y="1"/>
            <a:ext cx="1872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968708" y="1"/>
            <a:ext cx="1872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1"/>
            <a:ext cx="1872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6533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795621" y="230919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3166" y="3399271"/>
            <a:ext cx="3293944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795621" y="1815095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621504" y="1814524"/>
            <a:ext cx="1468228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178918" y="230919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7589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041" y="1313860"/>
            <a:ext cx="6438182" cy="32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1898" y="1731279"/>
            <a:ext cx="3085597" cy="22818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607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507854"/>
            <a:ext cx="9144000" cy="1635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4243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253238"/>
            <a:ext cx="457200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2726814"/>
            <a:ext cx="4572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Oval 1"/>
          <p:cNvSpPr/>
          <p:nvPr userDrawn="1"/>
        </p:nvSpPr>
        <p:spPr>
          <a:xfrm>
            <a:off x="2699792" y="699542"/>
            <a:ext cx="3744416" cy="3744416"/>
          </a:xfrm>
          <a:prstGeom prst="ellipse">
            <a:avLst/>
          </a:prstGeom>
          <a:solidFill>
            <a:schemeClr val="accent1">
              <a:alpha val="77000"/>
            </a:schemeClr>
          </a:solidFill>
          <a:ln w="857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99792" y="2181230"/>
            <a:ext cx="3744416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699644" y="2757294"/>
            <a:ext cx="3744416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8838008" y="-1"/>
            <a:ext cx="305991" cy="614363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0743" y="948148"/>
            <a:ext cx="4252865" cy="3201724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45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749" y="3113314"/>
            <a:ext cx="3475355" cy="1193386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725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cxnSp>
        <p:nvCxnSpPr>
          <p:cNvPr id="9" name="Straight Connector 8" title="Verticle Rule Line"/>
          <p:cNvCxnSpPr>
            <a:cxnSpLocks/>
          </p:cNvCxnSpPr>
          <p:nvPr/>
        </p:nvCxnSpPr>
        <p:spPr>
          <a:xfrm>
            <a:off x="4143422" y="836800"/>
            <a:ext cx="0" cy="3469901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37A75DA-C6FF-4420-94B9-E3338D1F9A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57712" y="1025626"/>
            <a:ext cx="1798346" cy="1798346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Insert Portrait Photo</a:t>
            </a:r>
          </a:p>
        </p:txBody>
      </p:sp>
    </p:spTree>
    <p:extLst>
      <p:ext uri="{BB962C8B-B14F-4D97-AF65-F5344CB8AC3E}">
        <p14:creationId xmlns:p14="http://schemas.microsoft.com/office/powerpoint/2010/main" val="175098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5771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339502"/>
            <a:ext cx="4248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915566"/>
            <a:ext cx="42484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92773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9246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20790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92334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63879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024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1" r:id="rId3"/>
    <p:sldLayoutId id="2147483660" r:id="rId4"/>
    <p:sldLayoutId id="2147483662" r:id="rId5"/>
    <p:sldLayoutId id="2147483655" r:id="rId6"/>
    <p:sldLayoutId id="2147483663" r:id="rId7"/>
    <p:sldLayoutId id="2147483667" r:id="rId8"/>
    <p:sldLayoutId id="2147483664" r:id="rId9"/>
    <p:sldLayoutId id="2147483668" r:id="rId10"/>
    <p:sldLayoutId id="2147483665" r:id="rId11"/>
    <p:sldLayoutId id="2147483670" r:id="rId12"/>
    <p:sldLayoutId id="2147483672" r:id="rId13"/>
    <p:sldLayoutId id="2147483656" r:id="rId1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686" y="3541158"/>
            <a:ext cx="9144000" cy="522725"/>
          </a:xfrm>
        </p:spPr>
        <p:txBody>
          <a:bodyPr/>
          <a:lstStyle/>
          <a:p>
            <a:pPr lvl="0"/>
            <a:r>
              <a:rPr lang="en-ID" altLang="ko-KR" dirty="0" err="1" smtClean="0">
                <a:ea typeface="맑은 고딕" pitchFamily="50" charset="-127"/>
              </a:rPr>
              <a:t>Kurikulum</a:t>
            </a:r>
            <a:endParaRPr lang="en-ID" altLang="ko-KR" dirty="0" smtClean="0">
              <a:ea typeface="맑은 고딕" pitchFamily="50" charset="-127"/>
            </a:endParaRPr>
          </a:p>
          <a:p>
            <a:pPr lvl="0"/>
            <a:r>
              <a:rPr lang="en-ID" altLang="ko-KR" dirty="0" smtClean="0">
                <a:ea typeface="맑은 고딕" pitchFamily="50" charset="-127"/>
              </a:rPr>
              <a:t>Merdeka </a:t>
            </a:r>
            <a:r>
              <a:rPr lang="en-ID" altLang="ko-KR" dirty="0" err="1" smtClean="0">
                <a:ea typeface="맑은 고딕" pitchFamily="50" charset="-127"/>
              </a:rPr>
              <a:t>Belajar-Kampus</a:t>
            </a:r>
            <a:r>
              <a:rPr lang="en-ID" altLang="ko-KR" dirty="0" smtClean="0">
                <a:ea typeface="맑은 고딕" pitchFamily="50" charset="-127"/>
              </a:rPr>
              <a:t> Merdeka</a:t>
            </a:r>
            <a:endParaRPr lang="en-US" altLang="ko-KR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4686" y="4587974"/>
            <a:ext cx="9144000" cy="288032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ID" altLang="ko-KR" dirty="0" smtClean="0"/>
              <a:t>Indy Ari Pratiwi, </a:t>
            </a:r>
            <a:r>
              <a:rPr lang="en-ID" altLang="ko-KR" dirty="0" err="1" smtClean="0"/>
              <a:t>M.Pd</a:t>
            </a:r>
            <a:endParaRPr lang="en-ID" altLang="ko-KR" dirty="0" smtClean="0"/>
          </a:p>
          <a:p>
            <a:pPr>
              <a:spcBef>
                <a:spcPts val="0"/>
              </a:spcBef>
              <a:defRPr/>
            </a:pPr>
            <a:r>
              <a:rPr lang="en-ID" altLang="ko-KR" dirty="0" smtClean="0"/>
              <a:t>Email: indyari@unisda.ac.id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 txBox="1">
            <a:spLocks/>
          </p:cNvSpPr>
          <p:nvPr/>
        </p:nvSpPr>
        <p:spPr>
          <a:xfrm>
            <a:off x="179512" y="-164554"/>
            <a:ext cx="4968552" cy="156928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KG Broken Vessels Sketch" pitchFamily="2" charset="0"/>
              </a:rPr>
              <a:t>Asistensi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G Broken Vessels Sketch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KG Broken Vessels Sketch" pitchFamily="2" charset="0"/>
              </a:rPr>
              <a:t>mengajar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G Broken Vessels Sketch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G Broken Vessels Sketch" pitchFamily="2" charset="0"/>
              </a:rPr>
              <a:t>di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KG Broken Vessels Sketch" pitchFamily="2" charset="0"/>
              </a:rPr>
              <a:t>Satuan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G Broken Vessels Sketch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KG Broken Vessels Sketch" pitchFamily="2" charset="0"/>
              </a:rPr>
              <a:t>Pendidikan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G Broken Vessels Sketch" pitchFamily="2" charset="0"/>
              </a:rPr>
              <a:t>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KG Broken Vessels Sketch" pitchFamily="2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512" y="1002090"/>
            <a:ext cx="3096344" cy="1569660"/>
          </a:xfrm>
          <a:prstGeom prst="rect">
            <a:avLst/>
          </a:prstGeom>
          <a:solidFill>
            <a:schemeClr val="accent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KEGIATAN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D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Mempersiapkan</a:t>
            </a:r>
            <a:r>
              <a:rPr lang="en-ID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ID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pembelajaran</a:t>
            </a:r>
            <a:endParaRPr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Membuat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perangkat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pembelajaran</a:t>
            </a:r>
            <a:endParaRPr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D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Membuat</a:t>
            </a:r>
            <a:r>
              <a:rPr lang="en-ID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media </a:t>
            </a:r>
            <a:r>
              <a:rPr lang="en-ID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atau</a:t>
            </a:r>
            <a:r>
              <a:rPr lang="en-ID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ID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bahan</a:t>
            </a:r>
            <a:r>
              <a:rPr lang="en-ID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en-ID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pembelajaran</a:t>
            </a:r>
            <a:endParaRPr lang="en-ID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D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Praktik</a:t>
            </a:r>
            <a:r>
              <a:rPr lang="en-ID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ID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mengajar</a:t>
            </a:r>
            <a:endParaRPr lang="en-ID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D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Mengembangkan</a:t>
            </a:r>
            <a:r>
              <a:rPr lang="en-ID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ID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penilaian</a:t>
            </a:r>
            <a:endParaRPr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83" b="1783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5724128" y="3098743"/>
            <a:ext cx="3096344" cy="175432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ID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PENGAKUAN SKS</a:t>
            </a:r>
            <a:endParaRPr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Pengembangan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perangkat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pembelajaran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2 SKS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D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Pengembangan</a:t>
            </a:r>
            <a:r>
              <a:rPr lang="en-ID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APE 2 SKS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D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Penilaian</a:t>
            </a:r>
            <a:r>
              <a:rPr lang="en-ID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ID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Autentik</a:t>
            </a:r>
            <a:r>
              <a:rPr lang="en-ID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AUD 2 </a:t>
            </a:r>
            <a:r>
              <a:rPr lang="en-ID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PPL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KKN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Integratif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8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Laporan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akhir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/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artikel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jurnal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pengganti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skripsi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SKS</a:t>
            </a:r>
            <a:endParaRPr lang="en-ID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Bent Arrow 9"/>
          <p:cNvSpPr/>
          <p:nvPr/>
        </p:nvSpPr>
        <p:spPr>
          <a:xfrm rot="5400000">
            <a:off x="6342662" y="1462027"/>
            <a:ext cx="1281248" cy="1628489"/>
          </a:xfrm>
          <a:prstGeom prst="bentArrow">
            <a:avLst>
              <a:gd name="adj1" fmla="val 51751"/>
              <a:gd name="adj2" fmla="val 38198"/>
              <a:gd name="adj3" fmla="val 37699"/>
              <a:gd name="adj4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-230381" y="0"/>
            <a:ext cx="4572408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Kegiatan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Wirausaha</a:t>
            </a:r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defRPr/>
            </a:pPr>
            <a:r>
              <a:rPr lang="en-ID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ID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wirausaha</a:t>
            </a:r>
            <a:r>
              <a:rPr lang="en-ID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APE)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20072" y="799132"/>
            <a:ext cx="3312368" cy="138499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en-ID" sz="1200" b="1" dirty="0" smtClean="0"/>
              <a:t>KEGIATAN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ID" sz="1200" b="1" dirty="0" err="1" smtClean="0"/>
              <a:t>Pembuatan</a:t>
            </a:r>
            <a:r>
              <a:rPr lang="en-ID" sz="1200" b="1" dirty="0" smtClean="0"/>
              <a:t> media </a:t>
            </a:r>
            <a:r>
              <a:rPr lang="en-ID" sz="1200" b="1" dirty="0" err="1" smtClean="0"/>
              <a:t>pembelajaran</a:t>
            </a:r>
            <a:r>
              <a:rPr lang="en-ID" sz="1200" b="1" dirty="0" smtClean="0"/>
              <a:t>/ APE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ID" sz="1200" b="1" dirty="0" err="1" smtClean="0"/>
              <a:t>Desain</a:t>
            </a:r>
            <a:r>
              <a:rPr lang="en-ID" sz="1200" b="1" dirty="0" smtClean="0"/>
              <a:t> </a:t>
            </a:r>
            <a:r>
              <a:rPr lang="en-ID" sz="1200" b="1" dirty="0" err="1" smtClean="0"/>
              <a:t>produk</a:t>
            </a:r>
            <a:r>
              <a:rPr lang="en-ID" sz="1200" b="1" dirty="0" smtClean="0"/>
              <a:t>, </a:t>
            </a:r>
            <a:r>
              <a:rPr lang="en-ID" sz="1200" b="1" dirty="0" err="1" smtClean="0"/>
              <a:t>Pengemasan</a:t>
            </a:r>
            <a:endParaRPr lang="en-ID" sz="1200" b="1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ID" sz="1200" b="1" dirty="0" err="1" smtClean="0"/>
              <a:t>Uji</a:t>
            </a:r>
            <a:r>
              <a:rPr lang="en-ID" sz="1200" b="1" dirty="0" smtClean="0"/>
              <a:t> </a:t>
            </a:r>
            <a:r>
              <a:rPr lang="en-ID" sz="1200" b="1" dirty="0" err="1" smtClean="0"/>
              <a:t>produk</a:t>
            </a:r>
            <a:endParaRPr lang="en-ID" sz="1200" b="1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ID" sz="1200" b="1" dirty="0" err="1" smtClean="0"/>
              <a:t>Pemasaran</a:t>
            </a:r>
            <a:r>
              <a:rPr lang="en-ID" sz="1200" b="1" dirty="0" smtClean="0"/>
              <a:t> </a:t>
            </a:r>
            <a:r>
              <a:rPr lang="en-ID" sz="1200" b="1" dirty="0" err="1" smtClean="0"/>
              <a:t>secara</a:t>
            </a:r>
            <a:r>
              <a:rPr lang="en-ID" sz="1200" b="1" dirty="0" smtClean="0"/>
              <a:t> digital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ID" sz="1200" b="1" dirty="0" err="1" smtClean="0"/>
              <a:t>Managemen</a:t>
            </a:r>
            <a:r>
              <a:rPr lang="en-ID" sz="1200" b="1" dirty="0" smtClean="0"/>
              <a:t> </a:t>
            </a:r>
            <a:r>
              <a:rPr lang="en-ID" sz="1200" b="1" dirty="0" err="1" smtClean="0"/>
              <a:t>keuangan</a:t>
            </a:r>
            <a:r>
              <a:rPr lang="en-ID" sz="1200" b="1" dirty="0" smtClean="0"/>
              <a:t> </a:t>
            </a:r>
            <a:r>
              <a:rPr lang="en-ID" sz="1200" b="1" dirty="0" err="1" smtClean="0"/>
              <a:t>usaha</a:t>
            </a:r>
            <a:endParaRPr lang="en-ID" sz="1200" b="1" dirty="0" smtClean="0"/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9792" y="2931790"/>
            <a:ext cx="2664296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en-ID" sz="1200" b="1" dirty="0" smtClean="0"/>
              <a:t>PENGAKUAN SKS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ID" sz="1200" b="1" dirty="0" err="1" smtClean="0"/>
              <a:t>Inovasi</a:t>
            </a:r>
            <a:r>
              <a:rPr lang="en-ID" sz="1200" b="1" dirty="0" smtClean="0"/>
              <a:t> </a:t>
            </a:r>
            <a:r>
              <a:rPr lang="en-ID" sz="1200" b="1" dirty="0" err="1" smtClean="0"/>
              <a:t>Pendidikan</a:t>
            </a:r>
            <a:r>
              <a:rPr lang="en-ID" sz="1200" b="1" dirty="0" smtClean="0"/>
              <a:t> AUD 2 SKS</a:t>
            </a:r>
            <a:endParaRPr lang="en-US" sz="1200" b="1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b="1" dirty="0" err="1" smtClean="0"/>
              <a:t>Desain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konten</a:t>
            </a:r>
            <a:r>
              <a:rPr lang="en-US" sz="1200" b="1" dirty="0" smtClean="0"/>
              <a:t> digital </a:t>
            </a:r>
            <a:r>
              <a:rPr lang="en-US" sz="1200" b="1" dirty="0"/>
              <a:t>4 </a:t>
            </a:r>
            <a:r>
              <a:rPr lang="en-US" sz="1200" b="1" dirty="0" smtClean="0"/>
              <a:t>SKS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b="1" dirty="0" err="1"/>
              <a:t>Pemasaran</a:t>
            </a:r>
            <a:r>
              <a:rPr lang="en-US" sz="1200" b="1" dirty="0"/>
              <a:t> </a:t>
            </a:r>
            <a:r>
              <a:rPr lang="en-US" sz="1200" b="1" dirty="0" err="1"/>
              <a:t>Jasa</a:t>
            </a:r>
            <a:r>
              <a:rPr lang="en-US" sz="1200" b="1" dirty="0"/>
              <a:t> </a:t>
            </a:r>
            <a:r>
              <a:rPr lang="en-US" sz="1200" b="1" dirty="0" err="1"/>
              <a:t>dan</a:t>
            </a:r>
            <a:r>
              <a:rPr lang="en-US" sz="1200" b="1" dirty="0"/>
              <a:t> </a:t>
            </a:r>
            <a:r>
              <a:rPr lang="en-US" sz="1200" b="1" dirty="0" err="1"/>
              <a:t>Produk</a:t>
            </a:r>
            <a:r>
              <a:rPr lang="en-US" sz="1200" b="1" dirty="0"/>
              <a:t> </a:t>
            </a:r>
            <a:endParaRPr lang="en-US" sz="1200" b="1" dirty="0" smtClean="0"/>
          </a:p>
          <a:p>
            <a:pPr>
              <a:defRPr/>
            </a:pPr>
            <a:r>
              <a:rPr lang="en-US" sz="1200" b="1" dirty="0"/>
              <a:t> </a:t>
            </a:r>
            <a:r>
              <a:rPr lang="en-US" sz="1200" b="1" dirty="0" smtClean="0"/>
              <a:t>   </a:t>
            </a:r>
            <a:r>
              <a:rPr lang="en-US" sz="1200" b="1" dirty="0" err="1" smtClean="0"/>
              <a:t>Pendidikan</a:t>
            </a:r>
            <a:r>
              <a:rPr lang="en-US" sz="1200" b="1" dirty="0" smtClean="0"/>
              <a:t> 4 SKS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b="1" dirty="0" err="1" smtClean="0"/>
              <a:t>Edupreneurship</a:t>
            </a:r>
            <a:r>
              <a:rPr lang="en-US" sz="1200" b="1" dirty="0" smtClean="0"/>
              <a:t> </a:t>
            </a:r>
            <a:r>
              <a:rPr lang="en-US" sz="1200" b="1" dirty="0"/>
              <a:t>4 </a:t>
            </a:r>
            <a:r>
              <a:rPr lang="en-US" sz="1200" b="1" dirty="0" smtClean="0"/>
              <a:t>SKS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b="1" dirty="0" err="1" smtClean="0"/>
              <a:t>Laporan</a:t>
            </a:r>
            <a:r>
              <a:rPr lang="en-US" sz="1200" b="1" dirty="0" smtClean="0"/>
              <a:t> </a:t>
            </a:r>
            <a:r>
              <a:rPr lang="en-US" sz="1200" b="1" dirty="0" err="1"/>
              <a:t>akhir</a:t>
            </a:r>
            <a:r>
              <a:rPr lang="en-US" sz="1200" b="1" dirty="0"/>
              <a:t>/</a:t>
            </a:r>
            <a:r>
              <a:rPr lang="en-US" sz="1200" b="1" dirty="0" err="1"/>
              <a:t>artikel</a:t>
            </a:r>
            <a:r>
              <a:rPr lang="en-US" sz="1200" b="1" dirty="0"/>
              <a:t> </a:t>
            </a:r>
            <a:r>
              <a:rPr lang="en-US" sz="1200" b="1" dirty="0" err="1"/>
              <a:t>jurnal</a:t>
            </a:r>
            <a:r>
              <a:rPr lang="en-US" sz="1200" b="1" dirty="0"/>
              <a:t> </a:t>
            </a:r>
            <a:endParaRPr lang="en-US" sz="1200" b="1" dirty="0" smtClean="0"/>
          </a:p>
          <a:p>
            <a:pPr>
              <a:defRPr/>
            </a:pPr>
            <a:r>
              <a:rPr lang="en-US" sz="1200" b="1" dirty="0"/>
              <a:t> </a:t>
            </a:r>
            <a:r>
              <a:rPr lang="en-US" sz="1200" b="1" dirty="0" smtClean="0"/>
              <a:t>   </a:t>
            </a:r>
            <a:r>
              <a:rPr lang="en-US" sz="1200" b="1" dirty="0" err="1" smtClean="0"/>
              <a:t>pengganti</a:t>
            </a:r>
            <a:r>
              <a:rPr lang="en-US" sz="1200" b="1" dirty="0" smtClean="0"/>
              <a:t> </a:t>
            </a:r>
            <a:r>
              <a:rPr lang="en-US" sz="1200" b="1" dirty="0" err="1"/>
              <a:t>skripsi</a:t>
            </a:r>
            <a:r>
              <a:rPr lang="en-US" sz="1200" b="1" dirty="0"/>
              <a:t> 6 </a:t>
            </a:r>
            <a:r>
              <a:rPr lang="en-US" sz="1200" b="1" dirty="0" smtClean="0"/>
              <a:t>SKS</a:t>
            </a:r>
            <a:endParaRPr lang="en-US" sz="1200" b="1" dirty="0"/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Bent Arrow 36"/>
          <p:cNvSpPr/>
          <p:nvPr/>
        </p:nvSpPr>
        <p:spPr>
          <a:xfrm rot="16200000" flipH="1">
            <a:off x="3649744" y="1097927"/>
            <a:ext cx="1512168" cy="1628489"/>
          </a:xfrm>
          <a:prstGeom prst="bentArrow">
            <a:avLst>
              <a:gd name="adj1" fmla="val 34662"/>
              <a:gd name="adj2" fmla="val 39841"/>
              <a:gd name="adj3" fmla="val 37699"/>
              <a:gd name="adj4" fmla="val 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130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000" b="1" dirty="0" smtClean="0"/>
              <a:t>Indy Ari </a:t>
            </a:r>
            <a:r>
              <a:rPr lang="en-ID" sz="2000" b="1" dirty="0" err="1" smtClean="0"/>
              <a:t>Pratiwi</a:t>
            </a:r>
            <a:r>
              <a:rPr lang="en-ID" sz="2000" b="1" dirty="0" smtClean="0"/>
              <a:t>, </a:t>
            </a:r>
            <a:r>
              <a:rPr lang="en-ID" sz="2000" b="1" dirty="0" err="1" smtClean="0"/>
              <a:t>M.Pd</a:t>
            </a:r>
            <a:r>
              <a:rPr lang="en-ID" sz="2000" b="1" dirty="0" smtClean="0"/>
              <a:t/>
            </a:r>
            <a:br>
              <a:rPr lang="en-ID" sz="2000" b="1" dirty="0" smtClean="0"/>
            </a:br>
            <a:r>
              <a:rPr lang="en-ID" sz="2000" dirty="0" smtClean="0"/>
              <a:t/>
            </a:r>
            <a:br>
              <a:rPr lang="en-ID" sz="2000" dirty="0" smtClean="0"/>
            </a:br>
            <a:r>
              <a:rPr lang="en-ID" altLang="ko-KR" sz="1200" dirty="0">
                <a:cs typeface="Arial" pitchFamily="34" charset="0"/>
              </a:rPr>
              <a:t>S1 PG-PAUD </a:t>
            </a:r>
            <a:r>
              <a:rPr lang="en-ID" altLang="ko-KR" sz="1200" dirty="0" err="1">
                <a:cs typeface="Arial" pitchFamily="34" charset="0"/>
              </a:rPr>
              <a:t>Universitas</a:t>
            </a:r>
            <a:r>
              <a:rPr lang="en-ID" altLang="ko-KR" sz="1200" dirty="0">
                <a:cs typeface="Arial" pitchFamily="34" charset="0"/>
              </a:rPr>
              <a:t> </a:t>
            </a:r>
            <a:r>
              <a:rPr lang="en-ID" altLang="ko-KR" sz="1200" dirty="0" err="1">
                <a:cs typeface="Arial" pitchFamily="34" charset="0"/>
              </a:rPr>
              <a:t>Negeri</a:t>
            </a:r>
            <a:r>
              <a:rPr lang="en-ID" altLang="ko-KR" sz="1200" dirty="0">
                <a:cs typeface="Arial" pitchFamily="34" charset="0"/>
              </a:rPr>
              <a:t> Surabaya</a:t>
            </a:r>
            <a:br>
              <a:rPr lang="en-ID" altLang="ko-KR" sz="1200" dirty="0">
                <a:cs typeface="Arial" pitchFamily="34" charset="0"/>
              </a:rPr>
            </a:br>
            <a:r>
              <a:rPr lang="en-ID" altLang="ko-KR" sz="1200" dirty="0">
                <a:cs typeface="Arial" pitchFamily="34" charset="0"/>
              </a:rPr>
              <a:t>S2 PAUD </a:t>
            </a:r>
            <a:r>
              <a:rPr lang="en-ID" altLang="ko-KR" sz="1200" dirty="0" err="1">
                <a:cs typeface="Arial" pitchFamily="34" charset="0"/>
              </a:rPr>
              <a:t>Universitas</a:t>
            </a:r>
            <a:r>
              <a:rPr lang="en-ID" altLang="ko-KR" sz="1200" dirty="0">
                <a:cs typeface="Arial" pitchFamily="34" charset="0"/>
              </a:rPr>
              <a:t> </a:t>
            </a:r>
            <a:r>
              <a:rPr lang="en-ID" altLang="ko-KR" sz="1200" dirty="0" err="1">
                <a:cs typeface="Arial" pitchFamily="34" charset="0"/>
              </a:rPr>
              <a:t>Negeri</a:t>
            </a:r>
            <a:r>
              <a:rPr lang="en-ID" altLang="ko-KR" sz="1200" dirty="0">
                <a:cs typeface="Arial" pitchFamily="34" charset="0"/>
              </a:rPr>
              <a:t> </a:t>
            </a:r>
            <a:r>
              <a:rPr lang="en-ID" altLang="ko-KR" sz="1200" dirty="0" smtClean="0">
                <a:cs typeface="Arial" pitchFamily="34" charset="0"/>
              </a:rPr>
              <a:t>Jakarta</a:t>
            </a:r>
            <a:br>
              <a:rPr lang="en-ID" altLang="ko-KR" sz="1200" dirty="0" smtClean="0">
                <a:cs typeface="Arial" pitchFamily="34" charset="0"/>
              </a:rPr>
            </a:br>
            <a:r>
              <a:rPr lang="en-ID" sz="2000" dirty="0" smtClean="0"/>
              <a:t/>
            </a:r>
            <a:br>
              <a:rPr lang="en-ID" sz="2000" dirty="0" smtClean="0"/>
            </a:br>
            <a:r>
              <a:rPr lang="en-US" altLang="ko-KR" sz="2000" b="1" dirty="0">
                <a:cs typeface="Arial" pitchFamily="34" charset="0"/>
              </a:rPr>
              <a:t/>
            </a:r>
            <a:br>
              <a:rPr lang="en-US" altLang="ko-KR" sz="2000" b="1" dirty="0">
                <a:cs typeface="Arial" pitchFamily="34" charset="0"/>
              </a:rPr>
            </a:br>
            <a:endParaRPr lang="en-US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560" y="3189335"/>
            <a:ext cx="3475355" cy="1193386"/>
          </a:xfrm>
        </p:spPr>
        <p:txBody>
          <a:bodyPr/>
          <a:lstStyle/>
          <a:p>
            <a:pPr algn="ctr"/>
            <a:r>
              <a:rPr lang="en-US" altLang="ko-KR" sz="1200" dirty="0" err="1" smtClean="0"/>
              <a:t>Sebagai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Dosen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Pendidikan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Islam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Anak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Usia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Dini di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Universitas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Islam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Darul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Ulum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Lamongan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Penulis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Buku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Seri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Pendidikan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Orang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pada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Direktorat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Jenderal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PAUD DIKMAS,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Kementerian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Pendidikan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Kebudayaan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Reviewer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Jurnal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Asesor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BAN-PAUD PNF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Jawa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Timur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ctr"/>
            <a:endParaRPr lang="en-US" sz="1200" dirty="0"/>
          </a:p>
        </p:txBody>
      </p:sp>
      <p:pic>
        <p:nvPicPr>
          <p:cNvPr id="53" name="Picture Placeholder 52">
            <a:extLst>
              <a:ext uri="{FF2B5EF4-FFF2-40B4-BE49-F238E27FC236}">
                <a16:creationId xmlns:a16="http://schemas.microsoft.com/office/drawing/2014/main" id="{3A9FE351-A4C6-4292-8E5E-15D6D36A50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42013" y="1150197"/>
            <a:ext cx="1839626" cy="1435529"/>
          </a:xfrm>
        </p:spPr>
      </p:pic>
      <p:pic>
        <p:nvPicPr>
          <p:cNvPr id="1030" name="Picture 6" descr="Telegram Ikon unduh gratis - Telegram Logo - telegram ikon gambar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341" y="2859782"/>
            <a:ext cx="186659" cy="1866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kon Komputer WhatsApp Emoji, whatsapp, rumput, emoticon, obrolan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341" y="3147814"/>
            <a:ext cx="186659" cy="1866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83968" y="2833099"/>
            <a:ext cx="1749823" cy="248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200" dirty="0" smtClean="0"/>
              <a:t>082140869373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4283967" y="3115337"/>
            <a:ext cx="1749823" cy="248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200" dirty="0" smtClean="0"/>
              <a:t>085648752450</a:t>
            </a:r>
            <a:endParaRPr lang="en-US" sz="1200" dirty="0"/>
          </a:p>
        </p:txBody>
      </p:sp>
      <p:pic>
        <p:nvPicPr>
          <p:cNvPr id="1036" name="Picture 12" descr="Cara Membuat Tanda Tangan Gambar atau Logo di Gmail - Vin Tek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679" y="3435846"/>
            <a:ext cx="191321" cy="18264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476339" y="3396315"/>
            <a:ext cx="1749824" cy="389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200" dirty="0" smtClean="0">
                <a:solidFill>
                  <a:schemeClr val="tx1"/>
                </a:solidFill>
              </a:rPr>
              <a:t>indyari@unisda.ac.id</a:t>
            </a:r>
          </a:p>
          <a:p>
            <a:pPr algn="ctr"/>
            <a:r>
              <a:rPr lang="en-ID" sz="1200" dirty="0" smtClean="0">
                <a:solidFill>
                  <a:schemeClr val="tx1"/>
                </a:solidFill>
              </a:rPr>
              <a:t>indyarip@gmail.com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61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" y="286764"/>
            <a:ext cx="9144000" cy="576064"/>
          </a:xfrm>
        </p:spPr>
        <p:txBody>
          <a:bodyPr/>
          <a:lstStyle/>
          <a:p>
            <a:r>
              <a:rPr lang="en-ID" altLang="ko-KR" dirty="0" err="1" smtClean="0"/>
              <a:t>Latar</a:t>
            </a:r>
            <a:r>
              <a:rPr lang="en-ID" altLang="ko-KR" dirty="0" smtClean="0"/>
              <a:t> </a:t>
            </a:r>
            <a:r>
              <a:rPr lang="en-ID" altLang="ko-KR" dirty="0" err="1" smtClean="0"/>
              <a:t>Belakang</a:t>
            </a:r>
            <a:r>
              <a:rPr lang="en-ID" altLang="ko-KR" dirty="0" smtClean="0"/>
              <a:t> </a:t>
            </a:r>
            <a:r>
              <a:rPr lang="en-ID" altLang="ko-KR" dirty="0" err="1" smtClean="0"/>
              <a:t>Penyusunan</a:t>
            </a:r>
            <a:r>
              <a:rPr lang="en-ID" altLang="ko-KR" dirty="0" smtClean="0"/>
              <a:t> </a:t>
            </a:r>
            <a:r>
              <a:rPr lang="en-ID" altLang="ko-KR" dirty="0" err="1" smtClean="0"/>
              <a:t>Kurikulum</a:t>
            </a:r>
            <a:endParaRPr lang="ko-KR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160116" y="1820181"/>
            <a:ext cx="1915940" cy="999979"/>
            <a:chOff x="3160116" y="1820181"/>
            <a:chExt cx="1915940" cy="999979"/>
          </a:xfrm>
          <a:solidFill>
            <a:schemeClr val="accent2"/>
          </a:solidFill>
        </p:grpSpPr>
        <p:sp>
          <p:nvSpPr>
            <p:cNvPr id="5" name="Rectangle 18"/>
            <p:cNvSpPr/>
            <p:nvPr/>
          </p:nvSpPr>
          <p:spPr>
            <a:xfrm>
              <a:off x="3923928" y="2509439"/>
              <a:ext cx="1152128" cy="310721"/>
            </a:xfrm>
            <a:custGeom>
              <a:avLst/>
              <a:gdLst>
                <a:gd name="connsiteX0" fmla="*/ 0 w 1152128"/>
                <a:gd name="connsiteY0" fmla="*/ 0 h 302769"/>
                <a:gd name="connsiteX1" fmla="*/ 1152128 w 1152128"/>
                <a:gd name="connsiteY1" fmla="*/ 0 h 302769"/>
                <a:gd name="connsiteX2" fmla="*/ 1152128 w 1152128"/>
                <a:gd name="connsiteY2" fmla="*/ 302769 h 302769"/>
                <a:gd name="connsiteX3" fmla="*/ 0 w 1152128"/>
                <a:gd name="connsiteY3" fmla="*/ 302769 h 302769"/>
                <a:gd name="connsiteX4" fmla="*/ 0 w 1152128"/>
                <a:gd name="connsiteY4" fmla="*/ 0 h 302769"/>
                <a:gd name="connsiteX0" fmla="*/ 0 w 1152128"/>
                <a:gd name="connsiteY0" fmla="*/ 0 h 310721"/>
                <a:gd name="connsiteX1" fmla="*/ 1152128 w 1152128"/>
                <a:gd name="connsiteY1" fmla="*/ 0 h 310721"/>
                <a:gd name="connsiteX2" fmla="*/ 1152128 w 1152128"/>
                <a:gd name="connsiteY2" fmla="*/ 302769 h 310721"/>
                <a:gd name="connsiteX3" fmla="*/ 341907 w 1152128"/>
                <a:gd name="connsiteY3" fmla="*/ 310721 h 310721"/>
                <a:gd name="connsiteX4" fmla="*/ 0 w 1152128"/>
                <a:gd name="connsiteY4" fmla="*/ 0 h 310721"/>
                <a:gd name="connsiteX0" fmla="*/ 0 w 1152128"/>
                <a:gd name="connsiteY0" fmla="*/ 0 h 310721"/>
                <a:gd name="connsiteX1" fmla="*/ 1152128 w 1152128"/>
                <a:gd name="connsiteY1" fmla="*/ 0 h 310721"/>
                <a:gd name="connsiteX2" fmla="*/ 1152128 w 1152128"/>
                <a:gd name="connsiteY2" fmla="*/ 302769 h 310721"/>
                <a:gd name="connsiteX3" fmla="*/ 270345 w 1152128"/>
                <a:gd name="connsiteY3" fmla="*/ 310721 h 310721"/>
                <a:gd name="connsiteX4" fmla="*/ 0 w 1152128"/>
                <a:gd name="connsiteY4" fmla="*/ 0 h 310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2128" h="310721">
                  <a:moveTo>
                    <a:pt x="0" y="0"/>
                  </a:moveTo>
                  <a:lnTo>
                    <a:pt x="1152128" y="0"/>
                  </a:lnTo>
                  <a:lnTo>
                    <a:pt x="1152128" y="302769"/>
                  </a:lnTo>
                  <a:lnTo>
                    <a:pt x="270345" y="3107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26"/>
            <p:cNvSpPr/>
            <p:nvPr/>
          </p:nvSpPr>
          <p:spPr>
            <a:xfrm>
              <a:off x="3160116" y="1820181"/>
              <a:ext cx="1066212" cy="302769"/>
            </a:xfrm>
            <a:custGeom>
              <a:avLst/>
              <a:gdLst>
                <a:gd name="connsiteX0" fmla="*/ 0 w 1066212"/>
                <a:gd name="connsiteY0" fmla="*/ 0 h 302769"/>
                <a:gd name="connsiteX1" fmla="*/ 1066212 w 1066212"/>
                <a:gd name="connsiteY1" fmla="*/ 0 h 302769"/>
                <a:gd name="connsiteX2" fmla="*/ 1066212 w 1066212"/>
                <a:gd name="connsiteY2" fmla="*/ 302769 h 302769"/>
                <a:gd name="connsiteX3" fmla="*/ 0 w 1066212"/>
                <a:gd name="connsiteY3" fmla="*/ 302769 h 302769"/>
                <a:gd name="connsiteX4" fmla="*/ 0 w 1066212"/>
                <a:gd name="connsiteY4" fmla="*/ 0 h 302769"/>
                <a:gd name="connsiteX0" fmla="*/ 0 w 1066212"/>
                <a:gd name="connsiteY0" fmla="*/ 0 h 302769"/>
                <a:gd name="connsiteX1" fmla="*/ 795868 w 1066212"/>
                <a:gd name="connsiteY1" fmla="*/ 23854 h 302769"/>
                <a:gd name="connsiteX2" fmla="*/ 1066212 w 1066212"/>
                <a:gd name="connsiteY2" fmla="*/ 302769 h 302769"/>
                <a:gd name="connsiteX3" fmla="*/ 0 w 1066212"/>
                <a:gd name="connsiteY3" fmla="*/ 302769 h 302769"/>
                <a:gd name="connsiteX4" fmla="*/ 0 w 1066212"/>
                <a:gd name="connsiteY4" fmla="*/ 0 h 302769"/>
                <a:gd name="connsiteX0" fmla="*/ 0 w 1066212"/>
                <a:gd name="connsiteY0" fmla="*/ 0 h 302769"/>
                <a:gd name="connsiteX1" fmla="*/ 795868 w 1066212"/>
                <a:gd name="connsiteY1" fmla="*/ 0 h 302769"/>
                <a:gd name="connsiteX2" fmla="*/ 1066212 w 1066212"/>
                <a:gd name="connsiteY2" fmla="*/ 302769 h 302769"/>
                <a:gd name="connsiteX3" fmla="*/ 0 w 1066212"/>
                <a:gd name="connsiteY3" fmla="*/ 302769 h 302769"/>
                <a:gd name="connsiteX4" fmla="*/ 0 w 1066212"/>
                <a:gd name="connsiteY4" fmla="*/ 0 h 30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212" h="302769">
                  <a:moveTo>
                    <a:pt x="0" y="0"/>
                  </a:moveTo>
                  <a:lnTo>
                    <a:pt x="795868" y="0"/>
                  </a:lnTo>
                  <a:lnTo>
                    <a:pt x="1066212" y="302769"/>
                  </a:lnTo>
                  <a:lnTo>
                    <a:pt x="0" y="3027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23928" y="2122949"/>
              <a:ext cx="302400" cy="3889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3117158" y="3300029"/>
            <a:ext cx="1915940" cy="999979"/>
            <a:chOff x="4313444" y="1103352"/>
            <a:chExt cx="1915940" cy="999979"/>
          </a:xfrm>
          <a:solidFill>
            <a:schemeClr val="accent4"/>
          </a:solidFill>
        </p:grpSpPr>
        <p:sp>
          <p:nvSpPr>
            <p:cNvPr id="9" name="Rectangle 18"/>
            <p:cNvSpPr/>
            <p:nvPr/>
          </p:nvSpPr>
          <p:spPr>
            <a:xfrm>
              <a:off x="5077256" y="1792610"/>
              <a:ext cx="1152128" cy="310721"/>
            </a:xfrm>
            <a:custGeom>
              <a:avLst/>
              <a:gdLst>
                <a:gd name="connsiteX0" fmla="*/ 0 w 1152128"/>
                <a:gd name="connsiteY0" fmla="*/ 0 h 302769"/>
                <a:gd name="connsiteX1" fmla="*/ 1152128 w 1152128"/>
                <a:gd name="connsiteY1" fmla="*/ 0 h 302769"/>
                <a:gd name="connsiteX2" fmla="*/ 1152128 w 1152128"/>
                <a:gd name="connsiteY2" fmla="*/ 302769 h 302769"/>
                <a:gd name="connsiteX3" fmla="*/ 0 w 1152128"/>
                <a:gd name="connsiteY3" fmla="*/ 302769 h 302769"/>
                <a:gd name="connsiteX4" fmla="*/ 0 w 1152128"/>
                <a:gd name="connsiteY4" fmla="*/ 0 h 302769"/>
                <a:gd name="connsiteX0" fmla="*/ 0 w 1152128"/>
                <a:gd name="connsiteY0" fmla="*/ 0 h 310721"/>
                <a:gd name="connsiteX1" fmla="*/ 1152128 w 1152128"/>
                <a:gd name="connsiteY1" fmla="*/ 0 h 310721"/>
                <a:gd name="connsiteX2" fmla="*/ 1152128 w 1152128"/>
                <a:gd name="connsiteY2" fmla="*/ 302769 h 310721"/>
                <a:gd name="connsiteX3" fmla="*/ 341907 w 1152128"/>
                <a:gd name="connsiteY3" fmla="*/ 310721 h 310721"/>
                <a:gd name="connsiteX4" fmla="*/ 0 w 1152128"/>
                <a:gd name="connsiteY4" fmla="*/ 0 h 310721"/>
                <a:gd name="connsiteX0" fmla="*/ 0 w 1152128"/>
                <a:gd name="connsiteY0" fmla="*/ 0 h 310721"/>
                <a:gd name="connsiteX1" fmla="*/ 1152128 w 1152128"/>
                <a:gd name="connsiteY1" fmla="*/ 0 h 310721"/>
                <a:gd name="connsiteX2" fmla="*/ 1152128 w 1152128"/>
                <a:gd name="connsiteY2" fmla="*/ 302769 h 310721"/>
                <a:gd name="connsiteX3" fmla="*/ 270345 w 1152128"/>
                <a:gd name="connsiteY3" fmla="*/ 310721 h 310721"/>
                <a:gd name="connsiteX4" fmla="*/ 0 w 1152128"/>
                <a:gd name="connsiteY4" fmla="*/ 0 h 310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2128" h="310721">
                  <a:moveTo>
                    <a:pt x="0" y="0"/>
                  </a:moveTo>
                  <a:lnTo>
                    <a:pt x="1152128" y="0"/>
                  </a:lnTo>
                  <a:lnTo>
                    <a:pt x="1152128" y="302769"/>
                  </a:lnTo>
                  <a:lnTo>
                    <a:pt x="270345" y="3107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26"/>
            <p:cNvSpPr/>
            <p:nvPr/>
          </p:nvSpPr>
          <p:spPr>
            <a:xfrm>
              <a:off x="4313444" y="1103352"/>
              <a:ext cx="1066212" cy="302769"/>
            </a:xfrm>
            <a:custGeom>
              <a:avLst/>
              <a:gdLst>
                <a:gd name="connsiteX0" fmla="*/ 0 w 1066212"/>
                <a:gd name="connsiteY0" fmla="*/ 0 h 302769"/>
                <a:gd name="connsiteX1" fmla="*/ 1066212 w 1066212"/>
                <a:gd name="connsiteY1" fmla="*/ 0 h 302769"/>
                <a:gd name="connsiteX2" fmla="*/ 1066212 w 1066212"/>
                <a:gd name="connsiteY2" fmla="*/ 302769 h 302769"/>
                <a:gd name="connsiteX3" fmla="*/ 0 w 1066212"/>
                <a:gd name="connsiteY3" fmla="*/ 302769 h 302769"/>
                <a:gd name="connsiteX4" fmla="*/ 0 w 1066212"/>
                <a:gd name="connsiteY4" fmla="*/ 0 h 302769"/>
                <a:gd name="connsiteX0" fmla="*/ 0 w 1066212"/>
                <a:gd name="connsiteY0" fmla="*/ 0 h 302769"/>
                <a:gd name="connsiteX1" fmla="*/ 795868 w 1066212"/>
                <a:gd name="connsiteY1" fmla="*/ 23854 h 302769"/>
                <a:gd name="connsiteX2" fmla="*/ 1066212 w 1066212"/>
                <a:gd name="connsiteY2" fmla="*/ 302769 h 302769"/>
                <a:gd name="connsiteX3" fmla="*/ 0 w 1066212"/>
                <a:gd name="connsiteY3" fmla="*/ 302769 h 302769"/>
                <a:gd name="connsiteX4" fmla="*/ 0 w 1066212"/>
                <a:gd name="connsiteY4" fmla="*/ 0 h 302769"/>
                <a:gd name="connsiteX0" fmla="*/ 0 w 1066212"/>
                <a:gd name="connsiteY0" fmla="*/ 0 h 302769"/>
                <a:gd name="connsiteX1" fmla="*/ 795868 w 1066212"/>
                <a:gd name="connsiteY1" fmla="*/ 0 h 302769"/>
                <a:gd name="connsiteX2" fmla="*/ 1066212 w 1066212"/>
                <a:gd name="connsiteY2" fmla="*/ 302769 h 302769"/>
                <a:gd name="connsiteX3" fmla="*/ 0 w 1066212"/>
                <a:gd name="connsiteY3" fmla="*/ 302769 h 302769"/>
                <a:gd name="connsiteX4" fmla="*/ 0 w 1066212"/>
                <a:gd name="connsiteY4" fmla="*/ 0 h 30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212" h="302769">
                  <a:moveTo>
                    <a:pt x="0" y="0"/>
                  </a:moveTo>
                  <a:lnTo>
                    <a:pt x="795868" y="0"/>
                  </a:lnTo>
                  <a:lnTo>
                    <a:pt x="1066212" y="302769"/>
                  </a:lnTo>
                  <a:lnTo>
                    <a:pt x="0" y="3027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77256" y="1406120"/>
              <a:ext cx="302400" cy="3889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Oval 11"/>
          <p:cNvSpPr/>
          <p:nvPr/>
        </p:nvSpPr>
        <p:spPr>
          <a:xfrm>
            <a:off x="2470448" y="1612818"/>
            <a:ext cx="733400" cy="73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2470448" y="2692938"/>
            <a:ext cx="733400" cy="733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2470448" y="3773058"/>
            <a:ext cx="733400" cy="733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0"/>
          <p:cNvSpPr>
            <a:spLocks noChangeAspect="1"/>
          </p:cNvSpPr>
          <p:nvPr/>
        </p:nvSpPr>
        <p:spPr>
          <a:xfrm>
            <a:off x="2697173" y="2911272"/>
            <a:ext cx="279951" cy="279133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Oval 7"/>
          <p:cNvSpPr>
            <a:spLocks noChangeAspect="1"/>
          </p:cNvSpPr>
          <p:nvPr/>
        </p:nvSpPr>
        <p:spPr>
          <a:xfrm>
            <a:off x="2676898" y="3979509"/>
            <a:ext cx="320500" cy="32049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Rounded Rectangle 27"/>
          <p:cNvSpPr>
            <a:spLocks noChangeAspect="1"/>
          </p:cNvSpPr>
          <p:nvPr/>
        </p:nvSpPr>
        <p:spPr>
          <a:xfrm>
            <a:off x="2682376" y="1852681"/>
            <a:ext cx="309544" cy="23777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72067" y="1413251"/>
            <a:ext cx="204450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1200" dirty="0" err="1" smtClean="0"/>
              <a:t>Merumuskan</a:t>
            </a:r>
            <a:r>
              <a:rPr lang="en-US" sz="1200" dirty="0" smtClean="0"/>
              <a:t> </a:t>
            </a:r>
            <a:r>
              <a:rPr lang="en-US" sz="1200" dirty="0" err="1" smtClean="0"/>
              <a:t>capaian</a:t>
            </a:r>
            <a:endParaRPr lang="en-US" sz="1200" dirty="0" smtClean="0"/>
          </a:p>
          <a:p>
            <a:pPr algn="just"/>
            <a:r>
              <a:rPr lang="en-US" sz="1200" dirty="0" err="1" smtClean="0"/>
              <a:t>pembelajaran</a:t>
            </a:r>
            <a:r>
              <a:rPr lang="en-US" sz="1200" dirty="0" smtClean="0"/>
              <a:t> </a:t>
            </a:r>
            <a:r>
              <a:rPr lang="en-US" sz="1200" dirty="0" err="1" smtClean="0"/>
              <a:t>lulusan</a:t>
            </a:r>
            <a:r>
              <a:rPr lang="en-US" sz="1200" dirty="0" smtClean="0"/>
              <a:t> </a:t>
            </a:r>
            <a:r>
              <a:rPr lang="en-US" sz="1200" dirty="0"/>
              <a:t>yang </a:t>
            </a:r>
            <a:r>
              <a:rPr lang="en-US" sz="1200" dirty="0" err="1"/>
              <a:t>mengacu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 smtClean="0"/>
              <a:t>deskripsi</a:t>
            </a:r>
            <a:r>
              <a:rPr lang="en-US" sz="1200" dirty="0"/>
              <a:t> </a:t>
            </a:r>
            <a:endParaRPr lang="en-US" sz="1200" dirty="0" smtClean="0"/>
          </a:p>
          <a:p>
            <a:pPr algn="just"/>
            <a:r>
              <a:rPr lang="en-US" sz="1200" dirty="0" err="1" smtClean="0"/>
              <a:t>capaian</a:t>
            </a:r>
            <a:r>
              <a:rPr lang="en-US" sz="1200" dirty="0" smtClean="0"/>
              <a:t> </a:t>
            </a:r>
            <a:r>
              <a:rPr lang="en-US" sz="1200" dirty="0" err="1"/>
              <a:t>pembelajaran</a:t>
            </a:r>
            <a:r>
              <a:rPr lang="en-US" sz="1200" dirty="0"/>
              <a:t> </a:t>
            </a:r>
            <a:r>
              <a:rPr lang="en-US" sz="1200" dirty="0" err="1"/>
              <a:t>lulusan</a:t>
            </a:r>
            <a:r>
              <a:rPr lang="en-US" sz="1200" dirty="0"/>
              <a:t> </a:t>
            </a:r>
            <a:r>
              <a:rPr lang="en-US" sz="1200" b="1" dirty="0" smtClean="0"/>
              <a:t>KKNI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5250" y="2603370"/>
            <a:ext cx="20663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sz="1200" dirty="0" err="1"/>
              <a:t>Mengacu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Permendikbud</a:t>
            </a:r>
            <a:r>
              <a:rPr lang="en-US" sz="1200" dirty="0"/>
              <a:t> </a:t>
            </a:r>
            <a:r>
              <a:rPr lang="en-US" sz="1200" dirty="0" err="1"/>
              <a:t>Nomor</a:t>
            </a:r>
            <a:r>
              <a:rPr lang="en-US" sz="1200" dirty="0"/>
              <a:t> 3 </a:t>
            </a:r>
            <a:r>
              <a:rPr lang="en-US" sz="1200" dirty="0" err="1"/>
              <a:t>Tahun</a:t>
            </a:r>
            <a:r>
              <a:rPr lang="en-US" sz="1200" dirty="0"/>
              <a:t> 2020 </a:t>
            </a:r>
            <a:endParaRPr lang="en-US" sz="1200" dirty="0" smtClean="0"/>
          </a:p>
          <a:p>
            <a:pPr lvl="0"/>
            <a:r>
              <a:rPr lang="en-US" sz="1200" dirty="0" err="1" smtClean="0"/>
              <a:t>tentang</a:t>
            </a:r>
            <a:r>
              <a:rPr lang="en-US" sz="1200" dirty="0" smtClean="0"/>
              <a:t> </a:t>
            </a:r>
            <a:r>
              <a:rPr lang="en-US" sz="1200" b="1" dirty="0" err="1"/>
              <a:t>Standar</a:t>
            </a:r>
            <a:r>
              <a:rPr lang="en-US" sz="1200" b="1" dirty="0"/>
              <a:t> Nasional </a:t>
            </a:r>
            <a:r>
              <a:rPr lang="en-US" sz="1200" b="1" dirty="0" err="1"/>
              <a:t>Pendidikan</a:t>
            </a:r>
            <a:r>
              <a:rPr lang="en-US" sz="1200" b="1" dirty="0"/>
              <a:t> Tinggi (SNPT</a:t>
            </a:r>
            <a:r>
              <a:rPr lang="en-US" sz="1200" b="1" dirty="0" smtClean="0"/>
              <a:t>)</a:t>
            </a:r>
            <a:endParaRPr lang="en-US" sz="1200" b="1" dirty="0"/>
          </a:p>
          <a:p>
            <a:pPr algn="r"/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 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0318" y="3602797"/>
            <a:ext cx="2206123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 err="1"/>
              <a:t>Kurikulum</a:t>
            </a:r>
            <a:r>
              <a:rPr lang="en-US" sz="1200" dirty="0"/>
              <a:t> Program </a:t>
            </a:r>
            <a:r>
              <a:rPr lang="en-US" sz="1200" dirty="0" err="1" smtClean="0"/>
              <a:t>Studi</a:t>
            </a:r>
            <a:endParaRPr lang="en-US" sz="1200" dirty="0" smtClean="0"/>
          </a:p>
          <a:p>
            <a:r>
              <a:rPr lang="en-US" sz="1200" dirty="0" smtClean="0"/>
              <a:t>PIAUD </a:t>
            </a:r>
            <a:r>
              <a:rPr lang="en-US" sz="1200" dirty="0" err="1"/>
              <a:t>harus</a:t>
            </a:r>
            <a:r>
              <a:rPr lang="en-US" sz="1200" dirty="0"/>
              <a:t> </a:t>
            </a:r>
            <a:r>
              <a:rPr lang="en-US" sz="1200" dirty="0" err="1"/>
              <a:t>dirancang</a:t>
            </a:r>
            <a:r>
              <a:rPr lang="en-US" sz="1200" dirty="0"/>
              <a:t> agar </a:t>
            </a:r>
            <a:r>
              <a:rPr lang="en-US" sz="1200" dirty="0" err="1"/>
              <a:t>hak</a:t>
            </a:r>
            <a:r>
              <a:rPr lang="en-US" sz="1200" dirty="0"/>
              <a:t> </a:t>
            </a:r>
            <a:r>
              <a:rPr lang="en-US" sz="1200" dirty="0" err="1"/>
              <a:t>belajar</a:t>
            </a:r>
            <a:r>
              <a:rPr lang="en-US" sz="1200" dirty="0"/>
              <a:t> 3 (</a:t>
            </a:r>
            <a:r>
              <a:rPr lang="en-US" sz="1200" dirty="0" err="1"/>
              <a:t>tiga</a:t>
            </a:r>
            <a:r>
              <a:rPr lang="en-US" sz="1200" dirty="0"/>
              <a:t>) semester di </a:t>
            </a:r>
            <a:r>
              <a:rPr lang="en-US" sz="1200" dirty="0" err="1"/>
              <a:t>luar</a:t>
            </a:r>
            <a:r>
              <a:rPr lang="en-US" sz="1200" dirty="0"/>
              <a:t> program </a:t>
            </a:r>
            <a:r>
              <a:rPr lang="en-US" sz="1200" dirty="0" err="1"/>
              <a:t>studi</a:t>
            </a:r>
            <a:r>
              <a:rPr lang="en-US" sz="1200" dirty="0"/>
              <a:t> </a:t>
            </a:r>
            <a:r>
              <a:rPr lang="en-US" sz="1200" dirty="0" err="1"/>
              <a:t>mahasiswa</a:t>
            </a:r>
            <a:r>
              <a:rPr lang="en-US" sz="1200" dirty="0"/>
              <a:t> </a:t>
            </a:r>
            <a:r>
              <a:rPr lang="en-US" sz="1200" dirty="0" err="1" smtClean="0"/>
              <a:t>terjamin</a:t>
            </a:r>
            <a:r>
              <a:rPr lang="en-US" sz="1200" dirty="0" smtClean="0"/>
              <a:t> </a:t>
            </a:r>
            <a:r>
              <a:rPr lang="en-US" sz="1200" dirty="0" err="1"/>
              <a:t>sesuai</a:t>
            </a:r>
            <a:r>
              <a:rPr lang="en-US" sz="1200" dirty="0"/>
              <a:t> </a:t>
            </a:r>
            <a:r>
              <a:rPr lang="en-US" sz="1200" dirty="0" err="1"/>
              <a:t>kebijakan</a:t>
            </a:r>
            <a:r>
              <a:rPr lang="en-US" sz="1200" dirty="0"/>
              <a:t> </a:t>
            </a:r>
            <a:r>
              <a:rPr lang="en-US" sz="1200" b="1" dirty="0"/>
              <a:t>Merdeka </a:t>
            </a:r>
            <a:r>
              <a:rPr lang="en-US" sz="1200" b="1" dirty="0" err="1"/>
              <a:t>Belajar-Kampus</a:t>
            </a:r>
            <a:r>
              <a:rPr lang="en-US" sz="1200" b="1" dirty="0"/>
              <a:t> Merdeka </a:t>
            </a:r>
          </a:p>
          <a:p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  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Pentagon 26"/>
          <p:cNvSpPr/>
          <p:nvPr/>
        </p:nvSpPr>
        <p:spPr>
          <a:xfrm>
            <a:off x="5796136" y="2509439"/>
            <a:ext cx="1122424" cy="1109594"/>
          </a:xfrm>
          <a:prstGeom prst="homePlate">
            <a:avLst>
              <a:gd name="adj" fmla="val 38355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ectangle 27"/>
          <p:cNvSpPr/>
          <p:nvPr/>
        </p:nvSpPr>
        <p:spPr>
          <a:xfrm>
            <a:off x="3131840" y="2912851"/>
            <a:ext cx="1928760" cy="3027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Oval 28"/>
          <p:cNvSpPr/>
          <p:nvPr/>
        </p:nvSpPr>
        <p:spPr>
          <a:xfrm>
            <a:off x="4716016" y="2347775"/>
            <a:ext cx="1440160" cy="14401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Chevron 29"/>
          <p:cNvSpPr/>
          <p:nvPr/>
        </p:nvSpPr>
        <p:spPr>
          <a:xfrm>
            <a:off x="6549604" y="2505230"/>
            <a:ext cx="614684" cy="1113803"/>
          </a:xfrm>
          <a:prstGeom prst="chevron">
            <a:avLst>
              <a:gd name="adj" fmla="val 71435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308305" y="2523885"/>
            <a:ext cx="1656184" cy="812706"/>
            <a:chOff x="3017859" y="4310610"/>
            <a:chExt cx="2048984" cy="812706"/>
          </a:xfrm>
        </p:grpSpPr>
        <p:sp>
          <p:nvSpPr>
            <p:cNvPr id="32" name="TextBox 31"/>
            <p:cNvSpPr txBox="1"/>
            <p:nvPr/>
          </p:nvSpPr>
          <p:spPr>
            <a:xfrm>
              <a:off x="3021856" y="4661651"/>
              <a:ext cx="204498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ID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Career development</a:t>
              </a:r>
            </a:p>
            <a:p>
              <a:r>
                <a:rPr lang="en-ID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Job creator, seeker</a:t>
              </a:r>
              <a:endPara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ID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Lulusan</a:t>
              </a:r>
              <a:r>
                <a:rPr lang="en-ID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Block Arc 14"/>
          <p:cNvSpPr/>
          <p:nvPr/>
        </p:nvSpPr>
        <p:spPr>
          <a:xfrm rot="16200000">
            <a:off x="5167359" y="2798939"/>
            <a:ext cx="537473" cy="537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 rot="5400000">
            <a:off x="7588852" y="3396963"/>
            <a:ext cx="614684" cy="411669"/>
          </a:xfrm>
          <a:prstGeom prst="chevron">
            <a:avLst>
              <a:gd name="adj" fmla="val 71435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7237911" y="3958399"/>
            <a:ext cx="1906088" cy="591337"/>
            <a:chOff x="3019857" y="4393479"/>
            <a:chExt cx="2358159" cy="591337"/>
          </a:xfrm>
        </p:grpSpPr>
        <p:sp>
          <p:nvSpPr>
            <p:cNvPr id="37" name="TextBox 36"/>
            <p:cNvSpPr txBox="1"/>
            <p:nvPr/>
          </p:nvSpPr>
          <p:spPr>
            <a:xfrm>
              <a:off x="3019857" y="4707817"/>
              <a:ext cx="204498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07204" y="4393479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ID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Mitra</a:t>
              </a:r>
              <a:r>
                <a:rPr lang="en-ID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38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293902" y="-31227"/>
            <a:ext cx="9042366" cy="576064"/>
          </a:xfrm>
        </p:spPr>
        <p:txBody>
          <a:bodyPr/>
          <a:lstStyle/>
          <a:p>
            <a:r>
              <a:rPr lang="en-ID" altLang="ko-KR" sz="2800" dirty="0" err="1" smtClean="0"/>
              <a:t>Penyusunan</a:t>
            </a:r>
            <a:r>
              <a:rPr lang="en-ID" altLang="ko-KR" sz="2800" dirty="0" smtClean="0"/>
              <a:t> </a:t>
            </a:r>
            <a:r>
              <a:rPr lang="en-ID" altLang="ko-KR" sz="2800" dirty="0" err="1" smtClean="0"/>
              <a:t>Profil</a:t>
            </a:r>
            <a:r>
              <a:rPr lang="en-ID" altLang="ko-KR" sz="2800" dirty="0" smtClean="0"/>
              <a:t> </a:t>
            </a:r>
            <a:r>
              <a:rPr lang="en-ID" altLang="ko-KR" sz="2800" dirty="0" err="1" smtClean="0"/>
              <a:t>Lulusan</a:t>
            </a:r>
            <a:r>
              <a:rPr lang="en-ID" altLang="ko-KR" sz="2800" dirty="0" smtClean="0"/>
              <a:t> PIAUD UIN SUKA</a:t>
            </a:r>
            <a:endParaRPr lang="ko-KR" alt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2044027" y="2986955"/>
            <a:ext cx="1546580" cy="6463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200" dirty="0" err="1"/>
              <a:t>Pendidik</a:t>
            </a:r>
            <a:r>
              <a:rPr lang="en-US" sz="1200" dirty="0"/>
              <a:t> </a:t>
            </a:r>
            <a:r>
              <a:rPr lang="en-US" sz="1200" dirty="0" smtClean="0"/>
              <a:t>PAUD</a:t>
            </a:r>
          </a:p>
          <a:p>
            <a:pPr algn="ctr"/>
            <a:r>
              <a:rPr lang="en-US" sz="1200" dirty="0" err="1"/>
              <a:t>Edupreneur</a:t>
            </a:r>
            <a:r>
              <a:rPr lang="en-US" sz="1200" dirty="0"/>
              <a:t> </a:t>
            </a:r>
            <a:endParaRPr lang="en-US" sz="1200" dirty="0" smtClean="0"/>
          </a:p>
          <a:p>
            <a:pPr algn="r"/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Rounded Rectangle 27"/>
          <p:cNvSpPr/>
          <p:nvPr/>
        </p:nvSpPr>
        <p:spPr>
          <a:xfrm>
            <a:off x="6186818" y="2642344"/>
            <a:ext cx="226748" cy="17417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ectangle 23"/>
          <p:cNvSpPr/>
          <p:nvPr/>
        </p:nvSpPr>
        <p:spPr>
          <a:xfrm>
            <a:off x="1988373" y="807010"/>
            <a:ext cx="4952385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D" sz="1200" dirty="0" err="1" smtClean="0">
                <a:solidFill>
                  <a:schemeClr val="tx1"/>
                </a:solidFill>
              </a:rPr>
              <a:t>Analisis</a:t>
            </a:r>
            <a:r>
              <a:rPr lang="en-ID" sz="1200" dirty="0" smtClean="0">
                <a:solidFill>
                  <a:schemeClr val="tx1"/>
                </a:solidFill>
              </a:rPr>
              <a:t> </a:t>
            </a:r>
            <a:r>
              <a:rPr lang="en-ID" sz="1200" dirty="0" err="1" smtClean="0">
                <a:solidFill>
                  <a:schemeClr val="tx1"/>
                </a:solidFill>
              </a:rPr>
              <a:t>kebutuhan</a:t>
            </a:r>
            <a:r>
              <a:rPr lang="en-ID" sz="1200" dirty="0" smtClean="0">
                <a:solidFill>
                  <a:schemeClr val="tx1"/>
                </a:solidFill>
              </a:rPr>
              <a:t> (</a:t>
            </a:r>
            <a:r>
              <a:rPr lang="en-US" sz="1200" dirty="0" err="1">
                <a:solidFill>
                  <a:schemeClr val="tx1"/>
                </a:solidFill>
              </a:rPr>
              <a:t>pemangku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kepentingan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dari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hasil</a:t>
            </a:r>
            <a:r>
              <a:rPr lang="en-US" sz="1200" dirty="0">
                <a:solidFill>
                  <a:schemeClr val="tx1"/>
                </a:solidFill>
              </a:rPr>
              <a:t> tracer </a:t>
            </a:r>
            <a:r>
              <a:rPr lang="en-US" sz="1200" dirty="0" smtClean="0">
                <a:solidFill>
                  <a:schemeClr val="tx1"/>
                </a:solidFill>
              </a:rPr>
              <a:t>study)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D" sz="1200" dirty="0" err="1" smtClean="0">
                <a:solidFill>
                  <a:schemeClr val="tx1"/>
                </a:solidFill>
              </a:rPr>
              <a:t>Analisis</a:t>
            </a:r>
            <a:r>
              <a:rPr lang="en-ID" sz="1200" dirty="0" smtClean="0">
                <a:solidFill>
                  <a:schemeClr val="tx1"/>
                </a:solidFill>
              </a:rPr>
              <a:t> </a:t>
            </a:r>
            <a:r>
              <a:rPr lang="en-ID" sz="1200" dirty="0" err="1" smtClean="0">
                <a:solidFill>
                  <a:schemeClr val="tx1"/>
                </a:solidFill>
              </a:rPr>
              <a:t>perkembangan</a:t>
            </a:r>
            <a:r>
              <a:rPr lang="en-ID" sz="1200" dirty="0" smtClean="0">
                <a:solidFill>
                  <a:schemeClr val="tx1"/>
                </a:solidFill>
              </a:rPr>
              <a:t> </a:t>
            </a:r>
            <a:r>
              <a:rPr lang="en-ID" sz="1200" dirty="0" err="1" smtClean="0">
                <a:solidFill>
                  <a:schemeClr val="tx1"/>
                </a:solidFill>
              </a:rPr>
              <a:t>keilmuan</a:t>
            </a:r>
            <a:r>
              <a:rPr lang="en-ID" sz="1200" dirty="0" smtClean="0">
                <a:solidFill>
                  <a:schemeClr val="tx1"/>
                </a:solidFill>
              </a:rPr>
              <a:t> </a:t>
            </a:r>
            <a:r>
              <a:rPr lang="en-ID" sz="1200" dirty="0" err="1" smtClean="0">
                <a:solidFill>
                  <a:schemeClr val="tx1"/>
                </a:solidFill>
              </a:rPr>
              <a:t>dan</a:t>
            </a:r>
            <a:r>
              <a:rPr lang="en-ID" sz="1200" dirty="0" smtClean="0">
                <a:solidFill>
                  <a:schemeClr val="tx1"/>
                </a:solidFill>
              </a:rPr>
              <a:t> </a:t>
            </a:r>
            <a:r>
              <a:rPr lang="en-ID" sz="1200" dirty="0" err="1" smtClean="0">
                <a:solidFill>
                  <a:schemeClr val="tx1"/>
                </a:solidFill>
              </a:rPr>
              <a:t>keahlian</a:t>
            </a:r>
            <a:r>
              <a:rPr lang="en-ID" sz="1200" dirty="0" smtClean="0">
                <a:solidFill>
                  <a:schemeClr val="tx1"/>
                </a:solidFill>
              </a:rPr>
              <a:t> (BOK PIAUD)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D" sz="1200" dirty="0" err="1" smtClean="0">
                <a:solidFill>
                  <a:schemeClr val="tx1"/>
                </a:solidFill>
              </a:rPr>
              <a:t>Visi</a:t>
            </a:r>
            <a:r>
              <a:rPr lang="en-ID" sz="1200" dirty="0" smtClean="0">
                <a:solidFill>
                  <a:schemeClr val="tx1"/>
                </a:solidFill>
              </a:rPr>
              <a:t> </a:t>
            </a:r>
            <a:r>
              <a:rPr lang="en-ID" sz="1200" dirty="0" err="1" smtClean="0">
                <a:solidFill>
                  <a:schemeClr val="tx1"/>
                </a:solidFill>
              </a:rPr>
              <a:t>dan</a:t>
            </a:r>
            <a:r>
              <a:rPr lang="en-ID" sz="1200" dirty="0" smtClean="0">
                <a:solidFill>
                  <a:schemeClr val="tx1"/>
                </a:solidFill>
              </a:rPr>
              <a:t> </a:t>
            </a:r>
            <a:r>
              <a:rPr lang="en-ID" sz="1200" dirty="0" err="1" smtClean="0">
                <a:solidFill>
                  <a:schemeClr val="tx1"/>
                </a:solidFill>
              </a:rPr>
              <a:t>Misi</a:t>
            </a:r>
            <a:r>
              <a:rPr lang="en-ID" sz="1200" dirty="0" smtClean="0">
                <a:solidFill>
                  <a:schemeClr val="tx1"/>
                </a:solidFill>
              </a:rPr>
              <a:t> program </a:t>
            </a:r>
            <a:r>
              <a:rPr lang="en-ID" sz="1200" dirty="0" err="1" smtClean="0">
                <a:solidFill>
                  <a:schemeClr val="tx1"/>
                </a:solidFill>
              </a:rPr>
              <a:t>studi</a:t>
            </a:r>
            <a:r>
              <a:rPr lang="en-ID" sz="12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ID" sz="1200" dirty="0" smtClean="0">
              <a:solidFill>
                <a:schemeClr val="tx1"/>
              </a:solidFill>
            </a:endParaRPr>
          </a:p>
        </p:txBody>
      </p:sp>
      <p:sp>
        <p:nvSpPr>
          <p:cNvPr id="25" name="Up Arrow 24"/>
          <p:cNvSpPr/>
          <p:nvPr/>
        </p:nvSpPr>
        <p:spPr>
          <a:xfrm rot="10800000">
            <a:off x="4393811" y="1552103"/>
            <a:ext cx="250197" cy="332825"/>
          </a:xfrm>
          <a:prstGeom prst="upArrow">
            <a:avLst>
              <a:gd name="adj1" fmla="val 50000"/>
              <a:gd name="adj2" fmla="val 68625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Rectangle 25"/>
          <p:cNvSpPr/>
          <p:nvPr/>
        </p:nvSpPr>
        <p:spPr>
          <a:xfrm>
            <a:off x="3756880" y="1916958"/>
            <a:ext cx="1518238" cy="240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200" dirty="0" err="1" smtClean="0">
                <a:solidFill>
                  <a:schemeClr val="tx1"/>
                </a:solidFill>
              </a:rPr>
              <a:t>Profil</a:t>
            </a:r>
            <a:r>
              <a:rPr lang="en-ID" sz="1200" dirty="0" smtClean="0">
                <a:solidFill>
                  <a:schemeClr val="tx1"/>
                </a:solidFill>
              </a:rPr>
              <a:t> </a:t>
            </a:r>
            <a:r>
              <a:rPr lang="en-ID" sz="1200" dirty="0" err="1" smtClean="0">
                <a:solidFill>
                  <a:schemeClr val="tx1"/>
                </a:solidFill>
              </a:rPr>
              <a:t>Lulusan</a:t>
            </a:r>
            <a:endParaRPr lang="en-ID" sz="1200" dirty="0" smtClean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89461" y="2505386"/>
            <a:ext cx="1950210" cy="240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200" dirty="0" err="1" smtClean="0">
                <a:solidFill>
                  <a:schemeClr val="tx1"/>
                </a:solidFill>
              </a:rPr>
              <a:t>Capaian</a:t>
            </a:r>
            <a:r>
              <a:rPr lang="en-ID" sz="1200" dirty="0" smtClean="0">
                <a:solidFill>
                  <a:schemeClr val="tx1"/>
                </a:solidFill>
              </a:rPr>
              <a:t> </a:t>
            </a:r>
            <a:r>
              <a:rPr lang="en-ID" sz="1200" dirty="0" err="1" smtClean="0">
                <a:solidFill>
                  <a:schemeClr val="tx1"/>
                </a:solidFill>
              </a:rPr>
              <a:t>Pembelajaran</a:t>
            </a:r>
            <a:endParaRPr lang="en-ID" sz="1200" dirty="0" smtClean="0">
              <a:solidFill>
                <a:schemeClr val="tx1"/>
              </a:solidFill>
            </a:endParaRPr>
          </a:p>
        </p:txBody>
      </p:sp>
      <p:sp>
        <p:nvSpPr>
          <p:cNvPr id="30" name="Up Arrow 29"/>
          <p:cNvSpPr/>
          <p:nvPr/>
        </p:nvSpPr>
        <p:spPr>
          <a:xfrm rot="10800000">
            <a:off x="4400676" y="2154540"/>
            <a:ext cx="243332" cy="333666"/>
          </a:xfrm>
          <a:prstGeom prst="upArrow">
            <a:avLst>
              <a:gd name="adj1" fmla="val 50000"/>
              <a:gd name="adj2" fmla="val 68625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Up Arrow 30"/>
          <p:cNvSpPr/>
          <p:nvPr/>
        </p:nvSpPr>
        <p:spPr>
          <a:xfrm rot="16200000">
            <a:off x="3693911" y="2769081"/>
            <a:ext cx="449010" cy="641013"/>
          </a:xfrm>
          <a:prstGeom prst="upArrow">
            <a:avLst>
              <a:gd name="adj1" fmla="val 50000"/>
              <a:gd name="adj2" fmla="val 68625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Block Arc 31"/>
          <p:cNvSpPr/>
          <p:nvPr/>
        </p:nvSpPr>
        <p:spPr>
          <a:xfrm rot="5400000">
            <a:off x="3830393" y="2345996"/>
            <a:ext cx="823185" cy="881393"/>
          </a:xfrm>
          <a:prstGeom prst="blockArc">
            <a:avLst>
              <a:gd name="adj1" fmla="val 16074307"/>
              <a:gd name="adj2" fmla="val 209627"/>
              <a:gd name="adj3" fmla="val 2726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57393" y="2117997"/>
            <a:ext cx="1642659" cy="550247"/>
          </a:xfrm>
          <a:prstGeom prst="leftArrow">
            <a:avLst>
              <a:gd name="adj1" fmla="val 50000"/>
              <a:gd name="adj2" fmla="val 56819"/>
            </a:avLst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Mengacu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KKNI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49446" y="828093"/>
            <a:ext cx="1948339" cy="11695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000" dirty="0" err="1"/>
              <a:t>R</a:t>
            </a:r>
            <a:r>
              <a:rPr lang="en-US" sz="1000" dirty="0" err="1" smtClean="0"/>
              <a:t>espon</a:t>
            </a:r>
            <a:r>
              <a:rPr lang="en-US" sz="1000" dirty="0" smtClean="0"/>
              <a:t> </a:t>
            </a:r>
            <a:r>
              <a:rPr lang="en-US" sz="1000" dirty="0" err="1"/>
              <a:t>kebijakan</a:t>
            </a:r>
            <a:r>
              <a:rPr lang="en-US" sz="1000" dirty="0"/>
              <a:t> yang </a:t>
            </a:r>
          </a:p>
          <a:p>
            <a:r>
              <a:rPr lang="en-US" sz="1000" dirty="0" smtClean="0"/>
              <a:t>     </a:t>
            </a:r>
            <a:r>
              <a:rPr lang="en-US" sz="1000" dirty="0" err="1" smtClean="0"/>
              <a:t>berkembang</a:t>
            </a:r>
            <a:endParaRPr lang="en-US" sz="1000" dirty="0" smtClean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000" dirty="0" err="1" smtClean="0"/>
              <a:t>Hasil</a:t>
            </a:r>
            <a:r>
              <a:rPr lang="en-US" sz="1000" dirty="0" smtClean="0"/>
              <a:t> </a:t>
            </a:r>
            <a:r>
              <a:rPr lang="en-US" sz="1000" dirty="0"/>
              <a:t>tracer study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000" dirty="0" err="1"/>
              <a:t>BoK</a:t>
            </a:r>
            <a:r>
              <a:rPr lang="en-US" sz="1000" dirty="0"/>
              <a:t> Program </a:t>
            </a:r>
            <a:r>
              <a:rPr lang="en-US" sz="1000" dirty="0" err="1"/>
              <a:t>Studi</a:t>
            </a:r>
            <a:r>
              <a:rPr lang="en-US" sz="1000" dirty="0"/>
              <a:t> PIAUD </a:t>
            </a:r>
            <a:r>
              <a:rPr lang="en-US" sz="1000" dirty="0" err="1"/>
              <a:t>oleh</a:t>
            </a:r>
            <a:r>
              <a:rPr lang="en-US" sz="1000" dirty="0"/>
              <a:t> </a:t>
            </a:r>
            <a:r>
              <a:rPr lang="en-US" sz="1000" dirty="0" err="1"/>
              <a:t>Asosiasi</a:t>
            </a:r>
            <a:r>
              <a:rPr lang="en-US" sz="1000" dirty="0"/>
              <a:t> PPS </a:t>
            </a:r>
            <a:r>
              <a:rPr lang="en-US" sz="1000" dirty="0" smtClean="0"/>
              <a:t>PIAUD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000" dirty="0"/>
              <a:t>Survey online </a:t>
            </a:r>
            <a:r>
              <a:rPr lang="en-US" sz="1000" dirty="0" err="1" smtClean="0"/>
              <a:t>terhadap</a:t>
            </a:r>
            <a:endParaRPr lang="en-US" sz="1000" dirty="0" smtClean="0"/>
          </a:p>
          <a:p>
            <a:r>
              <a:rPr lang="en-US" sz="1000" dirty="0" smtClean="0"/>
              <a:t>     </a:t>
            </a:r>
            <a:r>
              <a:rPr lang="en-US" sz="1000" dirty="0"/>
              <a:t>alumni </a:t>
            </a:r>
            <a:r>
              <a:rPr lang="en-US" sz="1000" dirty="0" err="1"/>
              <a:t>dan</a:t>
            </a:r>
            <a:r>
              <a:rPr lang="en-US" sz="1000" dirty="0"/>
              <a:t> guru PAUD</a:t>
            </a:r>
            <a:endParaRPr lang="en-US" altLang="ko-KR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4563744" y="3013129"/>
            <a:ext cx="994865" cy="550247"/>
          </a:xfrm>
          <a:prstGeom prst="leftArrow">
            <a:avLst>
              <a:gd name="adj1" fmla="val 50000"/>
              <a:gd name="adj2" fmla="val 56819"/>
            </a:avLst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CPMK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88" y="3514229"/>
            <a:ext cx="1467566" cy="1395757"/>
          </a:xfrm>
          <a:prstGeom prst="rect">
            <a:avLst/>
          </a:prstGeom>
        </p:spPr>
      </p:pic>
      <p:sp>
        <p:nvSpPr>
          <p:cNvPr id="38" name="Block Arc 37"/>
          <p:cNvSpPr/>
          <p:nvPr/>
        </p:nvSpPr>
        <p:spPr>
          <a:xfrm rot="5157882">
            <a:off x="1399038" y="3765338"/>
            <a:ext cx="859469" cy="936103"/>
          </a:xfrm>
          <a:prstGeom prst="blockArc">
            <a:avLst>
              <a:gd name="adj1" fmla="val 16353159"/>
              <a:gd name="adj2" fmla="val 439740"/>
              <a:gd name="adj3" fmla="val 2958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9" name="Up Arrow 38"/>
          <p:cNvSpPr/>
          <p:nvPr/>
        </p:nvSpPr>
        <p:spPr>
          <a:xfrm>
            <a:off x="1907704" y="3599064"/>
            <a:ext cx="521018" cy="641013"/>
          </a:xfrm>
          <a:prstGeom prst="upArrow">
            <a:avLst>
              <a:gd name="adj1" fmla="val 50000"/>
              <a:gd name="adj2" fmla="val 68625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976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7884368" cy="576064"/>
          </a:xfrm>
        </p:spPr>
        <p:txBody>
          <a:bodyPr/>
          <a:lstStyle/>
          <a:p>
            <a:r>
              <a:rPr lang="en-ID" altLang="ko-KR" sz="2000" dirty="0" smtClean="0"/>
              <a:t>PROSES BELAJAR KURIKULUM </a:t>
            </a:r>
            <a:r>
              <a:rPr lang="en-ID" altLang="ko-KR" sz="2000" dirty="0" smtClean="0"/>
              <a:t>MERDEKA PIAUD UIN SUKA</a:t>
            </a:r>
            <a:endParaRPr lang="ko-KR" altLang="en-US" sz="2000" dirty="0"/>
          </a:p>
        </p:txBody>
      </p:sp>
      <p:sp>
        <p:nvSpPr>
          <p:cNvPr id="10" name="object 3"/>
          <p:cNvSpPr/>
          <p:nvPr/>
        </p:nvSpPr>
        <p:spPr>
          <a:xfrm>
            <a:off x="323528" y="708887"/>
            <a:ext cx="8460431" cy="4110222"/>
          </a:xfrm>
          <a:prstGeom prst="rect">
            <a:avLst/>
          </a:prstGeom>
          <a:blipFill>
            <a:blip r:embed="rId2" cstate="print"/>
            <a:srcRect/>
            <a:stretch>
              <a:fillRect l="-8080" t="-24657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D2C1EFF-6393-4AE6-A345-71C0D96204A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3" name="Text Placeholder 17"/>
          <p:cNvSpPr txBox="1">
            <a:spLocks/>
          </p:cNvSpPr>
          <p:nvPr/>
        </p:nvSpPr>
        <p:spPr>
          <a:xfrm>
            <a:off x="3819860" y="4299942"/>
            <a:ext cx="1512168" cy="288032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accent1"/>
                </a:solidFill>
                <a:cs typeface="Arial" pitchFamily="34" charset="0"/>
              </a:rPr>
              <a:t>Contents</a:t>
            </a:r>
          </a:p>
        </p:txBody>
      </p:sp>
      <p:pic>
        <p:nvPicPr>
          <p:cNvPr id="9" name="image23.jpeg"/>
          <p:cNvPicPr/>
          <p:nvPr/>
        </p:nvPicPr>
        <p:blipFill rotWithShape="1">
          <a:blip r:embed="rId2" cstate="print"/>
          <a:srcRect b="66088"/>
          <a:stretch/>
        </p:blipFill>
        <p:spPr>
          <a:xfrm>
            <a:off x="827584" y="195486"/>
            <a:ext cx="784887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4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D2C1EFF-6393-4AE6-A345-71C0D96204A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3" name="Text Placeholder 17"/>
          <p:cNvSpPr txBox="1">
            <a:spLocks/>
          </p:cNvSpPr>
          <p:nvPr/>
        </p:nvSpPr>
        <p:spPr>
          <a:xfrm>
            <a:off x="3819860" y="4299942"/>
            <a:ext cx="1512168" cy="288032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accent1"/>
                </a:solidFill>
                <a:cs typeface="Arial" pitchFamily="34" charset="0"/>
              </a:rPr>
              <a:t>Contents</a:t>
            </a:r>
          </a:p>
        </p:txBody>
      </p:sp>
      <p:pic>
        <p:nvPicPr>
          <p:cNvPr id="5" name="image23.jpeg"/>
          <p:cNvPicPr/>
          <p:nvPr/>
        </p:nvPicPr>
        <p:blipFill rotWithShape="1">
          <a:blip r:embed="rId2" cstate="print"/>
          <a:srcRect t="34426"/>
          <a:stretch/>
        </p:blipFill>
        <p:spPr>
          <a:xfrm>
            <a:off x="899592" y="0"/>
            <a:ext cx="662473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2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80528" y="483518"/>
            <a:ext cx="8280920" cy="360040"/>
          </a:xfrm>
        </p:spPr>
        <p:txBody>
          <a:bodyPr/>
          <a:lstStyle/>
          <a:p>
            <a:r>
              <a:rPr lang="en-ID" altLang="ko-KR" sz="2000" dirty="0" err="1" smtClean="0">
                <a:solidFill>
                  <a:schemeClr val="accent1">
                    <a:lumMod val="50000"/>
                  </a:schemeClr>
                </a:solidFill>
              </a:rPr>
              <a:t>Contoh</a:t>
            </a:r>
            <a:r>
              <a:rPr lang="en-ID" altLang="ko-KR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altLang="ko-KR" sz="2000" dirty="0" err="1" smtClean="0">
                <a:solidFill>
                  <a:schemeClr val="accent1">
                    <a:lumMod val="50000"/>
                  </a:schemeClr>
                </a:solidFill>
              </a:rPr>
              <a:t>Rancangan</a:t>
            </a:r>
            <a:r>
              <a:rPr lang="en-ID" altLang="ko-KR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altLang="ko-KR" sz="2000" dirty="0" err="1" smtClean="0">
                <a:solidFill>
                  <a:schemeClr val="accent1">
                    <a:lumMod val="50000"/>
                  </a:schemeClr>
                </a:solidFill>
              </a:rPr>
              <a:t>Kurikulum</a:t>
            </a:r>
            <a:r>
              <a:rPr lang="en-ID" altLang="ko-KR" sz="2000" dirty="0" smtClean="0">
                <a:solidFill>
                  <a:schemeClr val="accent1">
                    <a:lumMod val="50000"/>
                  </a:schemeClr>
                </a:solidFill>
              </a:rPr>
              <a:t> Merdeka </a:t>
            </a:r>
            <a:r>
              <a:rPr lang="en-ID" altLang="ko-KR" sz="2000" dirty="0" err="1" smtClean="0">
                <a:solidFill>
                  <a:schemeClr val="accent1">
                    <a:lumMod val="50000"/>
                  </a:schemeClr>
                </a:solidFill>
              </a:rPr>
              <a:t>Belajar</a:t>
            </a:r>
            <a:r>
              <a:rPr lang="en-ID" altLang="ko-KR" sz="2000" dirty="0" smtClean="0">
                <a:solidFill>
                  <a:schemeClr val="accent1">
                    <a:lumMod val="50000"/>
                  </a:schemeClr>
                </a:solidFill>
              </a:rPr>
              <a:t> di PIAUD UIN SUKA  </a:t>
            </a:r>
            <a:endParaRPr lang="ko-KR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304716"/>
              </p:ext>
            </p:extLst>
          </p:nvPr>
        </p:nvGraphicFramePr>
        <p:xfrm>
          <a:off x="15424" y="987574"/>
          <a:ext cx="5420672" cy="4069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0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8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4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02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/>
                        <a:t>Pertukaran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Mahasiswa</a:t>
                      </a:r>
                      <a:endParaRPr lang="en-US" sz="900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/>
                        <a:t>antar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dirty="0" smtClean="0"/>
                        <a:t>Program </a:t>
                      </a:r>
                      <a:r>
                        <a:rPr lang="en-US" sz="900" dirty="0" err="1" smtClean="0"/>
                        <a:t>Studi</a:t>
                      </a:r>
                      <a:endParaRPr lang="ko-KR" altLang="en-US" sz="9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/>
                        <a:t>Pertukaran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Mahasiswa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dirty="0" err="1" smtClean="0"/>
                        <a:t>dalam</a:t>
                      </a:r>
                      <a:r>
                        <a:rPr lang="en-US" sz="900" dirty="0" smtClean="0"/>
                        <a:t> Program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Studi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dirty="0" smtClean="0"/>
                        <a:t>yang </a:t>
                      </a:r>
                      <a:r>
                        <a:rPr lang="en-US" sz="900" dirty="0" err="1" smtClean="0"/>
                        <a:t>sama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pada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Perguruan</a:t>
                      </a:r>
                      <a:r>
                        <a:rPr lang="en-US" sz="900" dirty="0" smtClean="0"/>
                        <a:t> Tinggi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yang </a:t>
                      </a:r>
                      <a:r>
                        <a:rPr lang="en-US" sz="900" dirty="0" err="1" smtClean="0"/>
                        <a:t>berbeda</a:t>
                      </a:r>
                      <a:endParaRPr lang="ko-KR" altLang="en-US" sz="9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/>
                        <a:t>Pertukaran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Pelajar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antar</a:t>
                      </a:r>
                      <a:r>
                        <a:rPr lang="en-US" sz="900" dirty="0" smtClean="0"/>
                        <a:t> Program </a:t>
                      </a:r>
                      <a:r>
                        <a:rPr lang="en-US" sz="900" dirty="0" err="1" smtClean="0"/>
                        <a:t>Studi</a:t>
                      </a:r>
                      <a:r>
                        <a:rPr lang="en-US" sz="90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/>
                        <a:t>pada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Perguruan</a:t>
                      </a:r>
                      <a:r>
                        <a:rPr lang="en-US" sz="900" dirty="0" smtClean="0"/>
                        <a:t> Tinggi yang </a:t>
                      </a:r>
                      <a:r>
                        <a:rPr lang="en-US" sz="900" dirty="0" err="1" smtClean="0"/>
                        <a:t>berbeda</a:t>
                      </a:r>
                      <a:endParaRPr lang="ko-KR" altLang="en-US" sz="9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4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 smtClean="0">
                          <a:solidFill>
                            <a:srgbClr val="7030A0"/>
                          </a:solidFill>
                          <a:latin typeface="+mj-lt"/>
                        </a:rPr>
                        <a:t>Tafsir</a:t>
                      </a:r>
                      <a:r>
                        <a:rPr lang="en-US" sz="900" b="1" dirty="0" smtClean="0">
                          <a:solidFill>
                            <a:srgbClr val="7030A0"/>
                          </a:solidFill>
                          <a:latin typeface="+mj-lt"/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7030A0"/>
                          </a:solidFill>
                          <a:latin typeface="+mj-lt"/>
                        </a:rPr>
                        <a:t>Pendidikan</a:t>
                      </a:r>
                      <a:r>
                        <a:rPr lang="en-US" sz="900" b="1" dirty="0" smtClean="0">
                          <a:solidFill>
                            <a:srgbClr val="7030A0"/>
                          </a:solidFill>
                          <a:latin typeface="+mj-lt"/>
                        </a:rPr>
                        <a:t> AUD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7030A0"/>
                          </a:solidFill>
                          <a:latin typeface="+mj-lt"/>
                        </a:rPr>
                        <a:t> (4 SKS)</a:t>
                      </a:r>
                      <a:endParaRPr lang="ko-KR" altLang="en-US" sz="900" b="1" dirty="0">
                        <a:solidFill>
                          <a:srgbClr val="7030A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 smtClean="0">
                          <a:solidFill>
                            <a:srgbClr val="7030A0"/>
                          </a:solidFill>
                        </a:rPr>
                        <a:t>Seni</a:t>
                      </a:r>
                      <a:r>
                        <a:rPr lang="en-US" sz="9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7030A0"/>
                          </a:solidFill>
                        </a:rPr>
                        <a:t>musik</a:t>
                      </a:r>
                      <a:r>
                        <a:rPr lang="en-US" sz="900" b="1" dirty="0" smtClean="0">
                          <a:solidFill>
                            <a:srgbClr val="7030A0"/>
                          </a:solidFill>
                        </a:rPr>
                        <a:t> (2 SKS)</a:t>
                      </a:r>
                      <a:endParaRPr lang="ko-KR" altLang="en-US" sz="900" b="1" dirty="0">
                        <a:solidFill>
                          <a:srgbClr val="7030A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 smtClean="0">
                          <a:solidFill>
                            <a:srgbClr val="7030A0"/>
                          </a:solidFill>
                        </a:rPr>
                        <a:t>Seni</a:t>
                      </a:r>
                      <a:r>
                        <a:rPr lang="en-US" sz="9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7030A0"/>
                          </a:solidFill>
                        </a:rPr>
                        <a:t>musik</a:t>
                      </a:r>
                      <a:r>
                        <a:rPr lang="en-US" sz="900" b="1" dirty="0" smtClean="0">
                          <a:solidFill>
                            <a:srgbClr val="7030A0"/>
                          </a:solidFill>
                        </a:rPr>
                        <a:t> (2 SKS)</a:t>
                      </a:r>
                      <a:endParaRPr lang="ko-KR" altLang="en-US" sz="900" b="1" dirty="0">
                        <a:solidFill>
                          <a:srgbClr val="7030A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4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7030A0"/>
                          </a:solidFill>
                          <a:latin typeface="+mj-lt"/>
                        </a:rPr>
                        <a:t>Hadis </a:t>
                      </a:r>
                      <a:r>
                        <a:rPr lang="en-US" sz="900" b="1" dirty="0" err="1" smtClean="0">
                          <a:solidFill>
                            <a:srgbClr val="7030A0"/>
                          </a:solidFill>
                          <a:latin typeface="+mj-lt"/>
                        </a:rPr>
                        <a:t>Pendidikan</a:t>
                      </a:r>
                      <a:r>
                        <a:rPr lang="en-US" sz="900" b="1" dirty="0" smtClean="0">
                          <a:solidFill>
                            <a:srgbClr val="7030A0"/>
                          </a:solidFill>
                          <a:latin typeface="+mj-lt"/>
                        </a:rPr>
                        <a:t> AUD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7030A0"/>
                          </a:solidFill>
                          <a:latin typeface="+mj-lt"/>
                        </a:rPr>
                        <a:t> (4 SKS)</a:t>
                      </a:r>
                      <a:endParaRPr lang="ko-KR" altLang="en-US" sz="900" b="1" dirty="0">
                        <a:solidFill>
                          <a:srgbClr val="7030A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7030A0"/>
                          </a:solidFill>
                        </a:rPr>
                        <a:t>Seni</a:t>
                      </a:r>
                      <a:r>
                        <a:rPr lang="en-US" sz="9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7030A0"/>
                          </a:solidFill>
                        </a:rPr>
                        <a:t>tari</a:t>
                      </a:r>
                      <a:r>
                        <a:rPr lang="en-US" sz="900" b="1" dirty="0" smtClean="0">
                          <a:solidFill>
                            <a:srgbClr val="7030A0"/>
                          </a:solidFill>
                        </a:rPr>
                        <a:t> (2 SKS)</a:t>
                      </a:r>
                      <a:endParaRPr lang="ko-KR" altLang="en-US" sz="900" b="1" dirty="0">
                        <a:solidFill>
                          <a:srgbClr val="7030A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7030A0"/>
                          </a:solidFill>
                        </a:rPr>
                        <a:t>Seni</a:t>
                      </a:r>
                      <a:r>
                        <a:rPr lang="en-US" sz="9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7030A0"/>
                          </a:solidFill>
                        </a:rPr>
                        <a:t>tari</a:t>
                      </a:r>
                      <a:r>
                        <a:rPr lang="en-US" sz="900" b="1" dirty="0" smtClean="0">
                          <a:solidFill>
                            <a:srgbClr val="7030A0"/>
                          </a:solidFill>
                        </a:rPr>
                        <a:t> (2 SKS)</a:t>
                      </a:r>
                      <a:endParaRPr lang="ko-KR" altLang="en-US" sz="900" b="1" dirty="0">
                        <a:solidFill>
                          <a:srgbClr val="7030A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4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 smtClean="0">
                          <a:solidFill>
                            <a:srgbClr val="7030A0"/>
                          </a:solidFill>
                          <a:latin typeface="+mj-lt"/>
                        </a:rPr>
                        <a:t>Metode</a:t>
                      </a:r>
                      <a:r>
                        <a:rPr lang="en-US" sz="900" b="1" dirty="0" smtClean="0">
                          <a:solidFill>
                            <a:srgbClr val="7030A0"/>
                          </a:solidFill>
                          <a:latin typeface="+mj-lt"/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7030A0"/>
                          </a:solidFill>
                          <a:latin typeface="+mj-lt"/>
                        </a:rPr>
                        <a:t>Penelitian</a:t>
                      </a:r>
                      <a:endParaRPr lang="en-US" sz="900" b="1" dirty="0" smtClean="0">
                        <a:solidFill>
                          <a:srgbClr val="7030A0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7030A0"/>
                          </a:solidFill>
                          <a:latin typeface="+mj-lt"/>
                        </a:rPr>
                        <a:t> (4 SKS) </a:t>
                      </a:r>
                      <a:endParaRPr lang="ko-KR" altLang="en-US" sz="900" b="1" dirty="0">
                        <a:solidFill>
                          <a:srgbClr val="7030A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 smtClean="0">
                          <a:solidFill>
                            <a:srgbClr val="7030A0"/>
                          </a:solidFill>
                        </a:rPr>
                        <a:t>Seni</a:t>
                      </a:r>
                      <a:r>
                        <a:rPr lang="en-US" sz="9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7030A0"/>
                          </a:solidFill>
                        </a:rPr>
                        <a:t>rupa</a:t>
                      </a:r>
                      <a:r>
                        <a:rPr lang="en-US" sz="900" b="1" dirty="0" smtClean="0">
                          <a:solidFill>
                            <a:srgbClr val="7030A0"/>
                          </a:solidFill>
                        </a:rPr>
                        <a:t> (2 SKS) </a:t>
                      </a:r>
                      <a:endParaRPr lang="ko-KR" altLang="en-US" sz="900" b="1" dirty="0">
                        <a:solidFill>
                          <a:srgbClr val="7030A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 smtClean="0">
                          <a:solidFill>
                            <a:srgbClr val="7030A0"/>
                          </a:solidFill>
                        </a:rPr>
                        <a:t>Seni</a:t>
                      </a:r>
                      <a:r>
                        <a:rPr lang="en-US" sz="9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7030A0"/>
                          </a:solidFill>
                        </a:rPr>
                        <a:t>rupa</a:t>
                      </a:r>
                      <a:r>
                        <a:rPr lang="en-US" sz="900" b="1" dirty="0" smtClean="0">
                          <a:solidFill>
                            <a:srgbClr val="7030A0"/>
                          </a:solidFill>
                        </a:rPr>
                        <a:t> (2 SKS) </a:t>
                      </a:r>
                      <a:endParaRPr lang="ko-KR" altLang="en-US" sz="900" b="1" dirty="0">
                        <a:solidFill>
                          <a:srgbClr val="7030A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4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 smtClean="0">
                          <a:solidFill>
                            <a:srgbClr val="7030A0"/>
                          </a:solidFill>
                          <a:latin typeface="+mj-lt"/>
                        </a:rPr>
                        <a:t>Fikih</a:t>
                      </a:r>
                      <a:r>
                        <a:rPr lang="en-US" sz="900" b="1" dirty="0" smtClean="0">
                          <a:solidFill>
                            <a:srgbClr val="7030A0"/>
                          </a:solidFill>
                          <a:latin typeface="+mj-lt"/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7030A0"/>
                          </a:solidFill>
                          <a:latin typeface="+mj-lt"/>
                        </a:rPr>
                        <a:t>Hadlonah</a:t>
                      </a:r>
                      <a:endParaRPr lang="en-US" sz="900" b="1" dirty="0" smtClean="0">
                        <a:solidFill>
                          <a:srgbClr val="7030A0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7030A0"/>
                          </a:solidFill>
                          <a:latin typeface="+mj-lt"/>
                        </a:rPr>
                        <a:t> (4 SKS) </a:t>
                      </a:r>
                      <a:endParaRPr lang="ko-KR" altLang="en-US" sz="900" b="1" dirty="0">
                        <a:solidFill>
                          <a:srgbClr val="7030A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 smtClean="0">
                          <a:solidFill>
                            <a:srgbClr val="7030A0"/>
                          </a:solidFill>
                        </a:rPr>
                        <a:t>Seni</a:t>
                      </a:r>
                      <a:r>
                        <a:rPr lang="en-US" sz="9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7030A0"/>
                          </a:solidFill>
                        </a:rPr>
                        <a:t>peran</a:t>
                      </a:r>
                      <a:r>
                        <a:rPr lang="en-US" sz="900" b="1" dirty="0" smtClean="0">
                          <a:solidFill>
                            <a:srgbClr val="7030A0"/>
                          </a:solidFill>
                        </a:rPr>
                        <a:t> (2 SKS) </a:t>
                      </a:r>
                      <a:endParaRPr lang="ko-KR" altLang="en-US" sz="900" b="1" dirty="0">
                        <a:solidFill>
                          <a:srgbClr val="7030A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 smtClean="0">
                          <a:solidFill>
                            <a:srgbClr val="7030A0"/>
                          </a:solidFill>
                        </a:rPr>
                        <a:t>Seni</a:t>
                      </a:r>
                      <a:r>
                        <a:rPr lang="en-US" sz="9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7030A0"/>
                          </a:solidFill>
                        </a:rPr>
                        <a:t>peran</a:t>
                      </a:r>
                      <a:r>
                        <a:rPr lang="en-US" sz="900" b="1" dirty="0" smtClean="0">
                          <a:solidFill>
                            <a:srgbClr val="7030A0"/>
                          </a:solidFill>
                        </a:rPr>
                        <a:t> (2 SKS) </a:t>
                      </a:r>
                      <a:endParaRPr lang="ko-KR" altLang="en-US" sz="900" b="1" dirty="0">
                        <a:solidFill>
                          <a:srgbClr val="7030A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3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 smtClean="0">
                          <a:solidFill>
                            <a:srgbClr val="7030A0"/>
                          </a:solidFill>
                          <a:latin typeface="+mj-lt"/>
                        </a:rPr>
                        <a:t>Pemasaran</a:t>
                      </a:r>
                      <a:r>
                        <a:rPr lang="en-US" sz="900" b="1" dirty="0" smtClean="0">
                          <a:solidFill>
                            <a:srgbClr val="7030A0"/>
                          </a:solidFill>
                          <a:latin typeface="+mj-lt"/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7030A0"/>
                          </a:solidFill>
                          <a:latin typeface="+mj-lt"/>
                        </a:rPr>
                        <a:t>Jasa</a:t>
                      </a:r>
                      <a:r>
                        <a:rPr lang="en-US" sz="900" b="1" dirty="0" smtClean="0">
                          <a:solidFill>
                            <a:srgbClr val="7030A0"/>
                          </a:solidFill>
                          <a:latin typeface="+mj-lt"/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7030A0"/>
                          </a:solidFill>
                          <a:latin typeface="+mj-lt"/>
                        </a:rPr>
                        <a:t>dan</a:t>
                      </a:r>
                      <a:r>
                        <a:rPr lang="en-US" sz="900" b="1" dirty="0" smtClean="0">
                          <a:solidFill>
                            <a:srgbClr val="7030A0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 smtClean="0">
                          <a:solidFill>
                            <a:srgbClr val="7030A0"/>
                          </a:solidFill>
                          <a:latin typeface="+mj-lt"/>
                        </a:rPr>
                        <a:t>Produk</a:t>
                      </a:r>
                      <a:r>
                        <a:rPr lang="en-US" sz="900" b="1" dirty="0" smtClean="0">
                          <a:solidFill>
                            <a:srgbClr val="7030A0"/>
                          </a:solidFill>
                          <a:latin typeface="+mj-lt"/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7030A0"/>
                          </a:solidFill>
                          <a:latin typeface="+mj-lt"/>
                        </a:rPr>
                        <a:t>Pendidikan</a:t>
                      </a:r>
                      <a:endParaRPr lang="en-US" sz="900" b="1" dirty="0" smtClean="0">
                        <a:solidFill>
                          <a:srgbClr val="7030A0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7030A0"/>
                          </a:solidFill>
                          <a:latin typeface="+mj-lt"/>
                        </a:rPr>
                        <a:t> (4 SKS)</a:t>
                      </a:r>
                      <a:endParaRPr lang="ko-KR" altLang="en-US" sz="900" b="1" dirty="0" smtClean="0">
                        <a:solidFill>
                          <a:srgbClr val="7030A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 smtClean="0">
                          <a:solidFill>
                            <a:srgbClr val="7030A0"/>
                          </a:solidFill>
                        </a:rPr>
                        <a:t>Advokasi</a:t>
                      </a:r>
                      <a:r>
                        <a:rPr lang="en-US" sz="9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7030A0"/>
                          </a:solidFill>
                        </a:rPr>
                        <a:t>dan</a:t>
                      </a:r>
                      <a:r>
                        <a:rPr lang="en-US" sz="9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 smtClean="0">
                          <a:solidFill>
                            <a:srgbClr val="7030A0"/>
                          </a:solidFill>
                        </a:rPr>
                        <a:t>perlindungan</a:t>
                      </a:r>
                      <a:r>
                        <a:rPr lang="en-US" sz="9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7030A0"/>
                          </a:solidFill>
                        </a:rPr>
                        <a:t>anak</a:t>
                      </a:r>
                      <a:r>
                        <a:rPr lang="en-US" sz="900" b="1" dirty="0" smtClean="0">
                          <a:solidFill>
                            <a:srgbClr val="7030A0"/>
                          </a:solidFill>
                        </a:rPr>
                        <a:t> (2 SKS) </a:t>
                      </a:r>
                      <a:endParaRPr lang="ko-KR" altLang="en-US" sz="900" b="1" dirty="0">
                        <a:solidFill>
                          <a:srgbClr val="7030A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 smtClean="0">
                          <a:solidFill>
                            <a:srgbClr val="7030A0"/>
                          </a:solidFill>
                        </a:rPr>
                        <a:t>Advokasi</a:t>
                      </a:r>
                      <a:r>
                        <a:rPr lang="en-US" sz="9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7030A0"/>
                          </a:solidFill>
                        </a:rPr>
                        <a:t>dan</a:t>
                      </a:r>
                      <a:r>
                        <a:rPr lang="en-US" sz="9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 smtClean="0">
                          <a:solidFill>
                            <a:srgbClr val="7030A0"/>
                          </a:solidFill>
                        </a:rPr>
                        <a:t>perlindungan</a:t>
                      </a:r>
                      <a:r>
                        <a:rPr lang="en-US" sz="9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7030A0"/>
                          </a:solidFill>
                        </a:rPr>
                        <a:t>anak</a:t>
                      </a:r>
                      <a:r>
                        <a:rPr lang="en-US" sz="900" b="1" dirty="0" smtClean="0">
                          <a:solidFill>
                            <a:srgbClr val="7030A0"/>
                          </a:solidFill>
                        </a:rPr>
                        <a:t> (2 SKS) </a:t>
                      </a:r>
                      <a:endParaRPr lang="ko-KR" altLang="en-US" sz="900" b="1" dirty="0">
                        <a:solidFill>
                          <a:srgbClr val="7030A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2436232"/>
                  </a:ext>
                </a:extLst>
              </a:tr>
              <a:tr h="3624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1" dirty="0">
                        <a:solidFill>
                          <a:srgbClr val="7030A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7030A0"/>
                          </a:solidFill>
                        </a:rPr>
                        <a:t>Research issues in ECE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7030A0"/>
                          </a:solidFill>
                        </a:rPr>
                        <a:t> (4 SKS)</a:t>
                      </a:r>
                      <a:endParaRPr lang="ko-KR" altLang="en-US" sz="900" b="1" dirty="0">
                        <a:solidFill>
                          <a:srgbClr val="7030A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7030A0"/>
                          </a:solidFill>
                        </a:rPr>
                        <a:t>Research issues in ECE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7030A0"/>
                          </a:solidFill>
                        </a:rPr>
                        <a:t> (4 SKS)</a:t>
                      </a:r>
                      <a:endParaRPr lang="ko-KR" altLang="en-US" sz="900" b="1" dirty="0">
                        <a:solidFill>
                          <a:srgbClr val="7030A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319952"/>
                  </a:ext>
                </a:extLst>
              </a:tr>
              <a:tr h="2265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1" dirty="0">
                        <a:solidFill>
                          <a:srgbClr val="7030A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7030A0"/>
                          </a:solidFill>
                        </a:rPr>
                        <a:t>Collage writing (4 SKS) </a:t>
                      </a:r>
                      <a:endParaRPr lang="ko-KR" altLang="en-US" sz="900" b="1" dirty="0">
                        <a:solidFill>
                          <a:srgbClr val="7030A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7030A0"/>
                          </a:solidFill>
                        </a:rPr>
                        <a:t>Collage writing (4 SKS) </a:t>
                      </a:r>
                      <a:endParaRPr lang="ko-KR" altLang="en-US" sz="900" b="1" dirty="0">
                        <a:solidFill>
                          <a:srgbClr val="7030A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6817855"/>
                  </a:ext>
                </a:extLst>
              </a:tr>
              <a:tr h="3624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1" dirty="0">
                        <a:solidFill>
                          <a:srgbClr val="7030A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 smtClean="0">
                          <a:solidFill>
                            <a:srgbClr val="7030A0"/>
                          </a:solidFill>
                        </a:rPr>
                        <a:t>Desain</a:t>
                      </a:r>
                      <a:r>
                        <a:rPr lang="en-US" sz="9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7030A0"/>
                          </a:solidFill>
                        </a:rPr>
                        <a:t>konten</a:t>
                      </a:r>
                      <a:r>
                        <a:rPr lang="en-US" sz="900" b="1" dirty="0" smtClean="0">
                          <a:solidFill>
                            <a:srgbClr val="7030A0"/>
                          </a:solidFill>
                        </a:rPr>
                        <a:t> digital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7030A0"/>
                          </a:solidFill>
                        </a:rPr>
                        <a:t>(4 SKS) </a:t>
                      </a:r>
                      <a:endParaRPr lang="ko-KR" altLang="en-US" sz="900" b="1" dirty="0">
                        <a:solidFill>
                          <a:srgbClr val="7030A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 smtClean="0">
                          <a:solidFill>
                            <a:srgbClr val="7030A0"/>
                          </a:solidFill>
                        </a:rPr>
                        <a:t>Desain</a:t>
                      </a:r>
                      <a:r>
                        <a:rPr lang="en-US" sz="9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7030A0"/>
                          </a:solidFill>
                        </a:rPr>
                        <a:t>konten</a:t>
                      </a:r>
                      <a:r>
                        <a:rPr lang="en-US" sz="900" b="1" dirty="0" smtClean="0">
                          <a:solidFill>
                            <a:srgbClr val="7030A0"/>
                          </a:solidFill>
                        </a:rPr>
                        <a:t> digital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7030A0"/>
                          </a:solidFill>
                        </a:rPr>
                        <a:t>(4 SKS) </a:t>
                      </a:r>
                      <a:endParaRPr lang="ko-KR" altLang="en-US" sz="900" b="1" dirty="0">
                        <a:solidFill>
                          <a:srgbClr val="7030A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5594128"/>
                  </a:ext>
                </a:extLst>
              </a:tr>
              <a:tr h="3624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1" dirty="0">
                        <a:solidFill>
                          <a:srgbClr val="7030A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 smtClean="0">
                          <a:solidFill>
                            <a:srgbClr val="7030A0"/>
                          </a:solidFill>
                        </a:rPr>
                        <a:t>Edupreneurship</a:t>
                      </a:r>
                      <a:r>
                        <a:rPr lang="en-US" sz="900" b="1" dirty="0" smtClean="0">
                          <a:solidFill>
                            <a:srgbClr val="7030A0"/>
                          </a:solidFill>
                        </a:rPr>
                        <a:t> (4 SKS)</a:t>
                      </a:r>
                      <a:endParaRPr lang="ko-KR" altLang="en-US" sz="900" b="1" dirty="0" smtClean="0">
                        <a:solidFill>
                          <a:srgbClr val="7030A0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1" dirty="0">
                        <a:solidFill>
                          <a:srgbClr val="7030A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 smtClean="0">
                          <a:solidFill>
                            <a:srgbClr val="7030A0"/>
                          </a:solidFill>
                        </a:rPr>
                        <a:t>Edupreneurship</a:t>
                      </a:r>
                      <a:r>
                        <a:rPr lang="en-US" sz="900" b="1" dirty="0" smtClean="0">
                          <a:solidFill>
                            <a:srgbClr val="7030A0"/>
                          </a:solidFill>
                        </a:rPr>
                        <a:t> (4 SKS)</a:t>
                      </a:r>
                      <a:endParaRPr lang="ko-KR" altLang="en-US" sz="900" b="1" dirty="0" smtClean="0">
                        <a:solidFill>
                          <a:srgbClr val="7030A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078627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5514624" y="2715766"/>
            <a:ext cx="362937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FFC000"/>
                </a:solidFill>
              </a:rPr>
              <a:t>Mata </a:t>
            </a:r>
            <a:r>
              <a:rPr lang="en-US" sz="1100" b="1" dirty="0" err="1">
                <a:solidFill>
                  <a:srgbClr val="FFC000"/>
                </a:solidFill>
              </a:rPr>
              <a:t>kuliah</a:t>
            </a:r>
            <a:r>
              <a:rPr lang="en-US" sz="1100" b="1" dirty="0">
                <a:solidFill>
                  <a:srgbClr val="FFC000"/>
                </a:solidFill>
              </a:rPr>
              <a:t> </a:t>
            </a:r>
            <a:r>
              <a:rPr lang="en-US" sz="1100" b="1" dirty="0" smtClean="0">
                <a:solidFill>
                  <a:srgbClr val="FFC000"/>
                </a:solidFill>
              </a:rPr>
              <a:t>Prodi PIAUD </a:t>
            </a:r>
            <a:r>
              <a:rPr lang="en-US" sz="1100" b="1" dirty="0" err="1" smtClean="0">
                <a:solidFill>
                  <a:srgbClr val="FFC000"/>
                </a:solidFill>
              </a:rPr>
              <a:t>berjumlah</a:t>
            </a:r>
            <a:r>
              <a:rPr lang="en-US" sz="1100" b="1" dirty="0" smtClean="0">
                <a:solidFill>
                  <a:srgbClr val="FFC000"/>
                </a:solidFill>
              </a:rPr>
              <a:t> </a:t>
            </a:r>
            <a:r>
              <a:rPr lang="en-US" sz="1100" b="1" dirty="0">
                <a:solidFill>
                  <a:srgbClr val="FFC000"/>
                </a:solidFill>
              </a:rPr>
              <a:t>41 </a:t>
            </a:r>
            <a:r>
              <a:rPr lang="en-US" sz="1100" b="1" dirty="0" err="1">
                <a:solidFill>
                  <a:srgbClr val="FFC000"/>
                </a:solidFill>
              </a:rPr>
              <a:t>mata</a:t>
            </a:r>
            <a:r>
              <a:rPr lang="en-US" sz="1100" b="1" dirty="0">
                <a:solidFill>
                  <a:srgbClr val="FFC000"/>
                </a:solidFill>
              </a:rPr>
              <a:t> </a:t>
            </a:r>
            <a:r>
              <a:rPr lang="en-US" sz="1100" b="1" dirty="0" err="1" smtClean="0">
                <a:solidFill>
                  <a:srgbClr val="FFC000"/>
                </a:solidFill>
              </a:rPr>
              <a:t>kuliah</a:t>
            </a:r>
            <a:endParaRPr lang="en-US" sz="1100" b="1" dirty="0" smtClean="0">
              <a:solidFill>
                <a:srgbClr val="FFC000"/>
              </a:solidFill>
            </a:endParaRPr>
          </a:p>
          <a:p>
            <a:r>
              <a:rPr lang="en-US" sz="1100" dirty="0" smtClean="0"/>
              <a:t> </a:t>
            </a:r>
            <a:r>
              <a:rPr lang="en-US" sz="1100" dirty="0"/>
              <a:t>a. </a:t>
            </a: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</a:rPr>
              <a:t>Mata </a:t>
            </a:r>
            <a:r>
              <a:rPr lang="en-US" sz="1100" b="1" dirty="0" err="1">
                <a:solidFill>
                  <a:schemeClr val="accent1">
                    <a:lumMod val="50000"/>
                  </a:schemeClr>
                </a:solidFill>
              </a:rPr>
              <a:t>kuliah</a:t>
            </a: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100" b="1" dirty="0" err="1">
                <a:solidFill>
                  <a:schemeClr val="accent1">
                    <a:lumMod val="50000"/>
                  </a:schemeClr>
                </a:solidFill>
              </a:rPr>
              <a:t>penciri</a:t>
            </a: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100" b="1" dirty="0" err="1">
                <a:solidFill>
                  <a:schemeClr val="accent1">
                    <a:lumMod val="50000"/>
                  </a:schemeClr>
                </a:solidFill>
              </a:rPr>
              <a:t>nasional</a:t>
            </a: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</a:rPr>
              <a:t> : 3 (7,31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</a:rPr>
              <a:t>%)</a:t>
            </a:r>
          </a:p>
          <a:p>
            <a:r>
              <a:rPr lang="en-US" sz="1100" dirty="0" smtClean="0"/>
              <a:t> </a:t>
            </a:r>
            <a:r>
              <a:rPr lang="en-US" sz="1100" dirty="0"/>
              <a:t>b</a:t>
            </a:r>
            <a:r>
              <a:rPr lang="en-US" sz="11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 </a:t>
            </a:r>
            <a:r>
              <a:rPr lang="en-US" sz="1100" b="1" dirty="0">
                <a:solidFill>
                  <a:srgbClr val="0070C0"/>
                </a:solidFill>
              </a:rPr>
              <a:t>Mata </a:t>
            </a:r>
            <a:r>
              <a:rPr lang="en-US" sz="1100" b="1" dirty="0" err="1">
                <a:solidFill>
                  <a:srgbClr val="0070C0"/>
                </a:solidFill>
              </a:rPr>
              <a:t>kuliah</a:t>
            </a:r>
            <a:r>
              <a:rPr lang="en-US" sz="1100" b="1" dirty="0">
                <a:solidFill>
                  <a:srgbClr val="0070C0"/>
                </a:solidFill>
              </a:rPr>
              <a:t> </a:t>
            </a:r>
            <a:r>
              <a:rPr lang="en-US" sz="1100" b="1" dirty="0" err="1">
                <a:solidFill>
                  <a:srgbClr val="0070C0"/>
                </a:solidFill>
              </a:rPr>
              <a:t>penciri</a:t>
            </a:r>
            <a:r>
              <a:rPr lang="en-US" sz="1100" b="1" dirty="0">
                <a:solidFill>
                  <a:srgbClr val="0070C0"/>
                </a:solidFill>
              </a:rPr>
              <a:t> </a:t>
            </a:r>
            <a:r>
              <a:rPr lang="en-US" sz="1100" b="1" dirty="0" err="1">
                <a:solidFill>
                  <a:srgbClr val="0070C0"/>
                </a:solidFill>
              </a:rPr>
              <a:t>universitas</a:t>
            </a:r>
            <a:r>
              <a:rPr lang="en-US" sz="1100" b="1" dirty="0">
                <a:solidFill>
                  <a:srgbClr val="0070C0"/>
                </a:solidFill>
              </a:rPr>
              <a:t> : 6 (14,63</a:t>
            </a:r>
            <a:r>
              <a:rPr lang="en-US" sz="1100" b="1" dirty="0" smtClean="0">
                <a:solidFill>
                  <a:srgbClr val="0070C0"/>
                </a:solidFill>
              </a:rPr>
              <a:t>%)</a:t>
            </a:r>
          </a:p>
          <a:p>
            <a:r>
              <a:rPr lang="en-US" sz="1100" dirty="0"/>
              <a:t> </a:t>
            </a:r>
            <a:r>
              <a:rPr lang="en-US" sz="1100" dirty="0" smtClean="0"/>
              <a:t>c</a:t>
            </a:r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1100" b="1" dirty="0">
                <a:solidFill>
                  <a:schemeClr val="accent5"/>
                </a:solidFill>
              </a:rPr>
              <a:t>Mata </a:t>
            </a:r>
            <a:r>
              <a:rPr lang="en-US" sz="1100" b="1" dirty="0" err="1">
                <a:solidFill>
                  <a:schemeClr val="accent5"/>
                </a:solidFill>
              </a:rPr>
              <a:t>kuliah</a:t>
            </a:r>
            <a:r>
              <a:rPr lang="en-US" sz="1100" b="1" dirty="0">
                <a:solidFill>
                  <a:schemeClr val="accent5"/>
                </a:solidFill>
              </a:rPr>
              <a:t> </a:t>
            </a:r>
            <a:r>
              <a:rPr lang="en-US" sz="1100" b="1" dirty="0" err="1">
                <a:solidFill>
                  <a:schemeClr val="accent5"/>
                </a:solidFill>
              </a:rPr>
              <a:t>utama</a:t>
            </a:r>
            <a:r>
              <a:rPr lang="en-US" sz="1100" b="1" dirty="0">
                <a:solidFill>
                  <a:schemeClr val="accent5"/>
                </a:solidFill>
              </a:rPr>
              <a:t> program </a:t>
            </a:r>
            <a:r>
              <a:rPr lang="en-US" sz="1100" b="1" dirty="0" err="1">
                <a:solidFill>
                  <a:schemeClr val="accent5"/>
                </a:solidFill>
              </a:rPr>
              <a:t>studi</a:t>
            </a:r>
            <a:r>
              <a:rPr lang="en-US" sz="1100" b="1" dirty="0">
                <a:solidFill>
                  <a:schemeClr val="accent5"/>
                </a:solidFill>
              </a:rPr>
              <a:t> : 16 (39,02</a:t>
            </a:r>
            <a:r>
              <a:rPr lang="en-US" sz="1100" b="1" dirty="0" smtClean="0">
                <a:solidFill>
                  <a:schemeClr val="accent5"/>
                </a:solidFill>
              </a:rPr>
              <a:t>%)</a:t>
            </a:r>
          </a:p>
          <a:p>
            <a:r>
              <a:rPr lang="en-US" sz="1100" dirty="0" smtClean="0"/>
              <a:t> </a:t>
            </a:r>
            <a:r>
              <a:rPr lang="en-US" sz="1100" dirty="0"/>
              <a:t>d. </a:t>
            </a:r>
            <a:r>
              <a:rPr lang="en-US" sz="1100" dirty="0">
                <a:solidFill>
                  <a:srgbClr val="7030A0"/>
                </a:solidFill>
              </a:rPr>
              <a:t>Mata </a:t>
            </a:r>
            <a:r>
              <a:rPr lang="en-US" sz="1100" dirty="0" err="1">
                <a:solidFill>
                  <a:srgbClr val="7030A0"/>
                </a:solidFill>
              </a:rPr>
              <a:t>kuliah</a:t>
            </a:r>
            <a:r>
              <a:rPr lang="en-US" sz="1100" dirty="0">
                <a:solidFill>
                  <a:srgbClr val="7030A0"/>
                </a:solidFill>
              </a:rPr>
              <a:t> </a:t>
            </a:r>
            <a:r>
              <a:rPr lang="en-US" sz="1100" dirty="0" err="1">
                <a:solidFill>
                  <a:srgbClr val="7030A0"/>
                </a:solidFill>
              </a:rPr>
              <a:t>pendukung</a:t>
            </a:r>
            <a:r>
              <a:rPr lang="en-US" sz="1100" dirty="0">
                <a:solidFill>
                  <a:srgbClr val="7030A0"/>
                </a:solidFill>
              </a:rPr>
              <a:t> program </a:t>
            </a:r>
            <a:r>
              <a:rPr lang="en-US" sz="1100" dirty="0" err="1">
                <a:solidFill>
                  <a:srgbClr val="7030A0"/>
                </a:solidFill>
              </a:rPr>
              <a:t>studi</a:t>
            </a:r>
            <a:r>
              <a:rPr lang="en-US" sz="1100" dirty="0">
                <a:solidFill>
                  <a:srgbClr val="7030A0"/>
                </a:solidFill>
              </a:rPr>
              <a:t> : 16 (39,02%) </a:t>
            </a:r>
            <a:endParaRPr lang="en-US" sz="1100" dirty="0" smtClean="0">
              <a:solidFill>
                <a:srgbClr val="7030A0"/>
              </a:solidFill>
            </a:endParaRPr>
          </a:p>
          <a:p>
            <a:endParaRPr lang="en-US" sz="1100" dirty="0"/>
          </a:p>
          <a:p>
            <a:endParaRPr lang="en-US" sz="1100" dirty="0" smtClean="0"/>
          </a:p>
          <a:p>
            <a:r>
              <a:rPr lang="en-US" sz="1100" dirty="0" smtClean="0"/>
              <a:t>Dari </a:t>
            </a:r>
            <a:r>
              <a:rPr lang="en-US" sz="1100" dirty="0"/>
              <a:t>41 </a:t>
            </a:r>
            <a:r>
              <a:rPr lang="en-US" sz="1100" dirty="0" err="1"/>
              <a:t>mata</a:t>
            </a:r>
            <a:r>
              <a:rPr lang="en-US" sz="1100" dirty="0"/>
              <a:t> </a:t>
            </a:r>
            <a:r>
              <a:rPr lang="en-US" sz="1100" dirty="0" err="1"/>
              <a:t>kuliah</a:t>
            </a:r>
            <a:r>
              <a:rPr lang="en-US" sz="1100" dirty="0"/>
              <a:t>, </a:t>
            </a:r>
            <a:r>
              <a:rPr lang="en-US" sz="1100" dirty="0" err="1"/>
              <a:t>terdapat</a:t>
            </a:r>
            <a:r>
              <a:rPr lang="en-US" sz="1100" dirty="0"/>
              <a:t> 5 </a:t>
            </a:r>
            <a:r>
              <a:rPr lang="en-US" sz="1100" dirty="0" err="1"/>
              <a:t>mata</a:t>
            </a:r>
            <a:r>
              <a:rPr lang="en-US" sz="1100" dirty="0"/>
              <a:t> </a:t>
            </a:r>
            <a:r>
              <a:rPr lang="en-US" sz="1100" dirty="0" err="1"/>
              <a:t>kuliah</a:t>
            </a:r>
            <a:r>
              <a:rPr lang="en-US" sz="1100" dirty="0"/>
              <a:t> </a:t>
            </a:r>
            <a:r>
              <a:rPr lang="en-US" sz="1100" dirty="0" err="1"/>
              <a:t>praktikum</a:t>
            </a:r>
            <a:r>
              <a:rPr lang="en-US" sz="1100" dirty="0"/>
              <a:t> </a:t>
            </a:r>
            <a:endParaRPr lang="en-US" sz="1100" dirty="0" smtClean="0"/>
          </a:p>
          <a:p>
            <a:r>
              <a:rPr lang="en-US" sz="1100" dirty="0" smtClean="0"/>
              <a:t>(</a:t>
            </a:r>
            <a:r>
              <a:rPr lang="en-US" sz="1100" dirty="0"/>
              <a:t>7 </a:t>
            </a:r>
            <a:r>
              <a:rPr lang="en-US" sz="1100" dirty="0" err="1"/>
              <a:t>sks</a:t>
            </a:r>
            <a:r>
              <a:rPr lang="en-US" sz="1100" dirty="0"/>
              <a:t>), </a:t>
            </a:r>
            <a:r>
              <a:rPr lang="en-US" sz="1100" dirty="0" err="1"/>
              <a:t>dan</a:t>
            </a:r>
            <a:r>
              <a:rPr lang="en-US" sz="1100" dirty="0"/>
              <a:t> 6 </a:t>
            </a:r>
            <a:r>
              <a:rPr lang="en-US" sz="1100" dirty="0" err="1"/>
              <a:t>mata</a:t>
            </a:r>
            <a:r>
              <a:rPr lang="en-US" sz="1100" dirty="0"/>
              <a:t> </a:t>
            </a:r>
            <a:r>
              <a:rPr lang="en-US" sz="1100" dirty="0" err="1"/>
              <a:t>kuliah</a:t>
            </a:r>
            <a:r>
              <a:rPr lang="en-US" sz="1100" dirty="0"/>
              <a:t> </a:t>
            </a:r>
            <a:r>
              <a:rPr lang="en-US" sz="1100" dirty="0" err="1"/>
              <a:t>praktikum</a:t>
            </a:r>
            <a:r>
              <a:rPr lang="en-US" sz="1100" dirty="0"/>
              <a:t> </a:t>
            </a:r>
            <a:r>
              <a:rPr lang="en-US" sz="1100" dirty="0" err="1"/>
              <a:t>lapangan</a:t>
            </a:r>
            <a:r>
              <a:rPr lang="en-US" sz="1100" dirty="0"/>
              <a:t> (22 </a:t>
            </a:r>
            <a:r>
              <a:rPr lang="en-US" sz="1100" dirty="0" err="1"/>
              <a:t>sks</a:t>
            </a:r>
            <a:r>
              <a:rPr lang="en-US" sz="1100" dirty="0"/>
              <a:t>)</a:t>
            </a:r>
          </a:p>
        </p:txBody>
      </p:sp>
      <p:sp>
        <p:nvSpPr>
          <p:cNvPr id="25" name="Oval 24"/>
          <p:cNvSpPr/>
          <p:nvPr/>
        </p:nvSpPr>
        <p:spPr>
          <a:xfrm>
            <a:off x="5842491" y="1779662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5886878" y="1858100"/>
            <a:ext cx="604639" cy="553998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ID" altLang="ko-KR" b="1" dirty="0" smtClean="0">
                <a:cs typeface="Arial" pitchFamily="34" charset="0"/>
              </a:rPr>
              <a:t>60</a:t>
            </a:r>
          </a:p>
          <a:p>
            <a:pPr algn="ctr"/>
            <a:r>
              <a:rPr lang="en-ID" altLang="ko-KR" b="1" dirty="0" err="1" smtClean="0">
                <a:cs typeface="Arial" pitchFamily="34" charset="0"/>
              </a:rPr>
              <a:t>sks</a:t>
            </a:r>
            <a:endParaRPr lang="en-US" altLang="ko-KR" b="1" dirty="0"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635898" y="1438403"/>
            <a:ext cx="640259" cy="49731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650970" y="1438520"/>
            <a:ext cx="625187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ID" altLang="ko-KR" sz="1400" b="1" dirty="0" smtClean="0">
                <a:cs typeface="Arial" pitchFamily="34" charset="0"/>
              </a:rPr>
              <a:t>20</a:t>
            </a:r>
          </a:p>
          <a:p>
            <a:pPr algn="ctr"/>
            <a:r>
              <a:rPr lang="en-ID" altLang="ko-KR" sz="1400" b="1" dirty="0" err="1" smtClean="0">
                <a:cs typeface="Arial" pitchFamily="34" charset="0"/>
              </a:rPr>
              <a:t>sks</a:t>
            </a:r>
            <a:endParaRPr lang="en-US" altLang="ko-KR" sz="1400" b="1" dirty="0"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665213" y="2065391"/>
            <a:ext cx="640259" cy="4973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656487" y="2051312"/>
            <a:ext cx="625187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ID" altLang="ko-KR" sz="1400" b="1" dirty="0">
                <a:cs typeface="Arial" pitchFamily="34" charset="0"/>
              </a:rPr>
              <a:t>4</a:t>
            </a:r>
            <a:r>
              <a:rPr lang="en-ID" altLang="ko-KR" sz="1400" b="1" dirty="0" smtClean="0">
                <a:cs typeface="Arial" pitchFamily="34" charset="0"/>
              </a:rPr>
              <a:t>0</a:t>
            </a:r>
          </a:p>
          <a:p>
            <a:pPr algn="ctr"/>
            <a:r>
              <a:rPr lang="en-ID" altLang="ko-KR" sz="1400" b="1" dirty="0" err="1" smtClean="0">
                <a:cs typeface="Arial" pitchFamily="34" charset="0"/>
              </a:rPr>
              <a:t>sks</a:t>
            </a:r>
            <a:endParaRPr lang="en-US" altLang="ko-KR" sz="14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54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" y="0"/>
            <a:ext cx="9144000" cy="576064"/>
          </a:xfrm>
        </p:spPr>
        <p:txBody>
          <a:bodyPr/>
          <a:lstStyle/>
          <a:p>
            <a:r>
              <a:rPr lang="en-ID" altLang="ko-KR" sz="3200" dirty="0" err="1" smtClean="0"/>
              <a:t>Kegiatan</a:t>
            </a:r>
            <a:r>
              <a:rPr lang="en-ID" altLang="ko-KR" sz="3200" dirty="0" smtClean="0"/>
              <a:t> Merdeka </a:t>
            </a:r>
            <a:r>
              <a:rPr lang="en-ID" altLang="ko-KR" sz="3200" dirty="0" err="1" smtClean="0"/>
              <a:t>Belajar</a:t>
            </a:r>
            <a:r>
              <a:rPr lang="en-ID" altLang="ko-KR" sz="3200" dirty="0" smtClean="0"/>
              <a:t> di UIN SUKA</a:t>
            </a:r>
            <a:endParaRPr lang="ko-KR" alt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1881"/>
              </p:ext>
            </p:extLst>
          </p:nvPr>
        </p:nvGraphicFramePr>
        <p:xfrm>
          <a:off x="1" y="602944"/>
          <a:ext cx="9143999" cy="467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8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6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01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71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86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06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Magang/praktik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kerja</a:t>
                      </a:r>
                      <a:endParaRPr lang="en-US" sz="11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Proyek</a:t>
                      </a:r>
                      <a:r>
                        <a:rPr lang="en-US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kemanusiaan</a:t>
                      </a:r>
                      <a:endParaRPr lang="ko-KR" altLang="en-US" sz="11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Asistensi</a:t>
                      </a:r>
                      <a:r>
                        <a:rPr lang="en-US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mengajar</a:t>
                      </a:r>
                      <a:r>
                        <a:rPr lang="en-US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 di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Satuan</a:t>
                      </a:r>
                      <a:endParaRPr lang="en-US" sz="11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Pendidikan</a:t>
                      </a:r>
                      <a:r>
                        <a:rPr lang="en-US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10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wirausaha</a:t>
                      </a:r>
                      <a:endParaRPr lang="en-US" sz="11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Penelitian</a:t>
                      </a:r>
                      <a:r>
                        <a:rPr lang="en-US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/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riset</a:t>
                      </a:r>
                      <a:endParaRPr lang="ko-KR" alt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Membangun</a:t>
                      </a:r>
                      <a:r>
                        <a:rPr lang="en-US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desa</a:t>
                      </a:r>
                      <a:r>
                        <a:rPr lang="en-US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/</a:t>
                      </a:r>
                      <a:r>
                        <a:rPr lang="en-US" sz="11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kuliah</a:t>
                      </a:r>
                      <a:r>
                        <a:rPr lang="en-US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kerja</a:t>
                      </a:r>
                      <a:r>
                        <a:rPr lang="en-US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nyata</a:t>
                      </a:r>
                      <a:r>
                        <a:rPr lang="en-US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tematik</a:t>
                      </a:r>
                      <a:endParaRPr lang="en-US" sz="11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Studi</a:t>
                      </a:r>
                      <a:r>
                        <a:rPr lang="en-US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/</a:t>
                      </a:r>
                      <a:r>
                        <a:rPr lang="en-US" sz="11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proyek</a:t>
                      </a:r>
                      <a:endParaRPr lang="en-US" sz="11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  <a:p>
                      <a:r>
                        <a:rPr lang="en-US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independen</a:t>
                      </a:r>
                      <a:endParaRPr 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33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• </a:t>
                      </a:r>
                      <a:r>
                        <a:rPr lang="en-US" sz="1200" dirty="0" err="1" smtClean="0"/>
                        <a:t>Seni</a:t>
                      </a:r>
                      <a:r>
                        <a:rPr lang="en-US" sz="1200" dirty="0" smtClean="0"/>
                        <a:t> music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 2 SKS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 • </a:t>
                      </a:r>
                      <a:r>
                        <a:rPr lang="en-US" sz="1200" dirty="0" err="1" smtClean="0"/>
                        <a:t>Seni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tari</a:t>
                      </a:r>
                      <a:endParaRPr lang="en-US" sz="1200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 2 SKS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 • </a:t>
                      </a:r>
                      <a:r>
                        <a:rPr lang="en-US" sz="1200" dirty="0" err="1" smtClean="0"/>
                        <a:t>Seni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rupa</a:t>
                      </a:r>
                      <a:endParaRPr lang="en-US" sz="1200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 2 SKS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 • </a:t>
                      </a:r>
                      <a:r>
                        <a:rPr lang="en-US" sz="1200" dirty="0" err="1" smtClean="0"/>
                        <a:t>Desain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konten</a:t>
                      </a:r>
                      <a:r>
                        <a:rPr lang="en-US" sz="1200" dirty="0" smtClean="0"/>
                        <a:t> digital 4 SKS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• </a:t>
                      </a:r>
                      <a:r>
                        <a:rPr lang="en-US" sz="1200" dirty="0" err="1" smtClean="0"/>
                        <a:t>Edupreneurship</a:t>
                      </a:r>
                      <a:r>
                        <a:rPr lang="en-US" sz="1200" dirty="0" smtClean="0"/>
                        <a:t> 4 SKS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• </a:t>
                      </a:r>
                      <a:r>
                        <a:rPr lang="en-US" sz="1200" dirty="0" err="1" smtClean="0"/>
                        <a:t>Laporan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akhir</a:t>
                      </a:r>
                      <a:r>
                        <a:rPr lang="en-US" sz="1200" dirty="0" smtClean="0"/>
                        <a:t>/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artikel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jurnal</a:t>
                      </a:r>
                      <a:r>
                        <a:rPr lang="en-US" sz="120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pengganti</a:t>
                      </a:r>
                      <a:r>
                        <a:rPr lang="en-US" sz="120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skripsi</a:t>
                      </a:r>
                      <a:r>
                        <a:rPr lang="en-US" sz="1200" dirty="0" smtClean="0"/>
                        <a:t> 6 SKS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• PPL-KKN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Integratif</a:t>
                      </a:r>
                      <a:r>
                        <a:rPr lang="en-US" sz="120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8 SKS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• </a:t>
                      </a:r>
                      <a:r>
                        <a:rPr lang="en-US" sz="1200" dirty="0" err="1" smtClean="0"/>
                        <a:t>Seni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musik</a:t>
                      </a:r>
                      <a:endParaRPr lang="en-US" sz="1200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 2 SKS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 • </a:t>
                      </a:r>
                      <a:r>
                        <a:rPr lang="en-US" sz="1200" dirty="0" err="1" smtClean="0"/>
                        <a:t>Seni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tari</a:t>
                      </a:r>
                      <a:r>
                        <a:rPr lang="en-US" sz="120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 SKS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 • </a:t>
                      </a:r>
                      <a:r>
                        <a:rPr lang="en-US" sz="1200" dirty="0" err="1" smtClean="0"/>
                        <a:t>Seni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rupa</a:t>
                      </a:r>
                      <a:r>
                        <a:rPr lang="en-US" sz="120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 SKS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 • </a:t>
                      </a:r>
                      <a:r>
                        <a:rPr lang="en-US" sz="1200" dirty="0" err="1" smtClean="0"/>
                        <a:t>Seni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peran</a:t>
                      </a:r>
                      <a:endParaRPr lang="en-US" sz="1200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 2 SKS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 • PPL KKN </a:t>
                      </a:r>
                      <a:r>
                        <a:rPr lang="en-US" sz="1200" dirty="0" err="1" smtClean="0"/>
                        <a:t>Integratif</a:t>
                      </a:r>
                      <a:r>
                        <a:rPr lang="en-US" sz="1200" dirty="0" smtClean="0"/>
                        <a:t> 8 SKS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 • </a:t>
                      </a:r>
                      <a:r>
                        <a:rPr lang="en-US" sz="1200" dirty="0" err="1" smtClean="0"/>
                        <a:t>Laporan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akhir</a:t>
                      </a:r>
                      <a:r>
                        <a:rPr lang="en-US" sz="1200" dirty="0" smtClean="0"/>
                        <a:t>/</a:t>
                      </a:r>
                      <a:r>
                        <a:rPr lang="en-US" sz="1200" dirty="0" err="1" smtClean="0"/>
                        <a:t>artikel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jurnal</a:t>
                      </a:r>
                      <a:endParaRPr lang="en-US" sz="1200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pengganti</a:t>
                      </a:r>
                      <a:r>
                        <a:rPr lang="en-US" sz="120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skripsi</a:t>
                      </a:r>
                      <a:r>
                        <a:rPr lang="en-US" sz="1200" dirty="0" smtClean="0"/>
                        <a:t> 6 SKS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• </a:t>
                      </a:r>
                      <a:r>
                        <a:rPr lang="en-US" sz="1200" dirty="0" err="1" smtClean="0"/>
                        <a:t>Seni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musik</a:t>
                      </a:r>
                      <a:r>
                        <a:rPr lang="en-US" sz="120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 SKS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 • </a:t>
                      </a:r>
                      <a:r>
                        <a:rPr lang="en-US" sz="1200" dirty="0" err="1" smtClean="0"/>
                        <a:t>Seni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tari</a:t>
                      </a:r>
                      <a:r>
                        <a:rPr lang="en-US" sz="1200" dirty="0" smtClean="0"/>
                        <a:t> 2 SKS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 • </a:t>
                      </a:r>
                      <a:r>
                        <a:rPr lang="en-US" sz="1200" dirty="0" err="1" smtClean="0"/>
                        <a:t>Seni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rupa</a:t>
                      </a:r>
                      <a:r>
                        <a:rPr lang="en-US" sz="1200" dirty="0" smtClean="0"/>
                        <a:t> 2 SKS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• </a:t>
                      </a:r>
                      <a:r>
                        <a:rPr lang="en-US" sz="1200" dirty="0" err="1" smtClean="0"/>
                        <a:t>Seni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peran</a:t>
                      </a:r>
                      <a:endParaRPr lang="en-US" sz="1200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 2 SKS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 • </a:t>
                      </a:r>
                      <a:r>
                        <a:rPr lang="en-US" sz="1200" dirty="0" err="1" smtClean="0"/>
                        <a:t>Desain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konten</a:t>
                      </a:r>
                      <a:endParaRPr lang="en-US" sz="1200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 digital 4 SKS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 • </a:t>
                      </a:r>
                      <a:r>
                        <a:rPr lang="en-US" sz="1200" dirty="0" err="1" smtClean="0"/>
                        <a:t>Edupreneurship</a:t>
                      </a:r>
                      <a:r>
                        <a:rPr lang="en-US" sz="1200" dirty="0" smtClean="0"/>
                        <a:t> 4 SKS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 • </a:t>
                      </a:r>
                      <a:r>
                        <a:rPr lang="en-US" sz="1200" dirty="0" err="1" smtClean="0"/>
                        <a:t>Laporan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akhir</a:t>
                      </a:r>
                      <a:r>
                        <a:rPr lang="en-US" sz="1200" dirty="0" smtClean="0"/>
                        <a:t>/</a:t>
                      </a:r>
                      <a:r>
                        <a:rPr lang="en-US" sz="1200" dirty="0" err="1" smtClean="0"/>
                        <a:t>artikel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jurnal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pengganti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skripsi</a:t>
                      </a:r>
                      <a:r>
                        <a:rPr lang="en-US" sz="1200" dirty="0" smtClean="0"/>
                        <a:t> 6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SKS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• </a:t>
                      </a:r>
                      <a:r>
                        <a:rPr lang="en-US" sz="1200" dirty="0" err="1" smtClean="0"/>
                        <a:t>Advokasi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dan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Perlindungan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Anak</a:t>
                      </a:r>
                      <a:r>
                        <a:rPr lang="en-US" sz="1200" dirty="0" smtClean="0"/>
                        <a:t> 2 SKS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• </a:t>
                      </a:r>
                      <a:r>
                        <a:rPr lang="en-US" sz="1200" dirty="0" err="1" smtClean="0"/>
                        <a:t>Desain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konten</a:t>
                      </a:r>
                      <a:r>
                        <a:rPr lang="en-US" sz="1200" dirty="0" smtClean="0"/>
                        <a:t> digital 4 SKS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• </a:t>
                      </a:r>
                      <a:r>
                        <a:rPr lang="en-US" sz="1200" dirty="0" err="1" smtClean="0"/>
                        <a:t>Edupreneurship</a:t>
                      </a:r>
                      <a:r>
                        <a:rPr lang="en-US" sz="1200" dirty="0" smtClean="0"/>
                        <a:t> 4 SKS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 • Research Issues </a:t>
                      </a:r>
                      <a:r>
                        <a:rPr lang="en-US" sz="1200" dirty="0" err="1" smtClean="0"/>
                        <a:t>ini</a:t>
                      </a:r>
                      <a:r>
                        <a:rPr lang="en-US" sz="1200" dirty="0" smtClean="0"/>
                        <a:t> ECE 4 SKS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• Collage writing 4 SKS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 • </a:t>
                      </a:r>
                      <a:r>
                        <a:rPr lang="en-US" sz="1200" dirty="0" err="1" smtClean="0"/>
                        <a:t>Laporan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akhir</a:t>
                      </a:r>
                      <a:r>
                        <a:rPr lang="en-US" sz="1200" dirty="0" smtClean="0"/>
                        <a:t>/</a:t>
                      </a:r>
                      <a:r>
                        <a:rPr lang="en-US" sz="1200" dirty="0" err="1" smtClean="0"/>
                        <a:t>artikel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jurnal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pengganti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skripsi</a:t>
                      </a:r>
                      <a:r>
                        <a:rPr lang="en-US" sz="1200" dirty="0" smtClean="0"/>
                        <a:t> 6 SKS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Seni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musik</a:t>
                      </a:r>
                      <a:r>
                        <a:rPr lang="en-US" sz="120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 SKS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• </a:t>
                      </a:r>
                      <a:r>
                        <a:rPr lang="en-US" sz="1200" dirty="0" err="1" smtClean="0"/>
                        <a:t>Seni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tari</a:t>
                      </a:r>
                      <a:r>
                        <a:rPr lang="en-US" sz="1200" dirty="0" smtClean="0"/>
                        <a:t> 2 SKS • </a:t>
                      </a:r>
                      <a:r>
                        <a:rPr lang="en-US" sz="1200" dirty="0" err="1" smtClean="0"/>
                        <a:t>Seni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rupa</a:t>
                      </a:r>
                      <a:r>
                        <a:rPr lang="en-US" sz="120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 SKS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• </a:t>
                      </a:r>
                      <a:r>
                        <a:rPr lang="en-US" sz="1200" dirty="0" err="1" smtClean="0"/>
                        <a:t>Seni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peran</a:t>
                      </a:r>
                      <a:endParaRPr lang="en-US" sz="1200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 2 SKS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• </a:t>
                      </a:r>
                      <a:r>
                        <a:rPr lang="en-US" sz="1200" dirty="0" err="1" smtClean="0"/>
                        <a:t>Advokasi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dan</a:t>
                      </a:r>
                      <a:r>
                        <a:rPr lang="en-US" sz="120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perlindungan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anak</a:t>
                      </a:r>
                      <a:r>
                        <a:rPr lang="en-US" sz="1200" dirty="0" smtClean="0"/>
                        <a:t> 2 SKS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 • </a:t>
                      </a:r>
                      <a:r>
                        <a:rPr lang="en-US" sz="1200" dirty="0" err="1" smtClean="0"/>
                        <a:t>Desain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konten</a:t>
                      </a:r>
                      <a:r>
                        <a:rPr lang="en-US" sz="1200" dirty="0" smtClean="0"/>
                        <a:t> digital 4 SKS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 • </a:t>
                      </a:r>
                      <a:r>
                        <a:rPr lang="en-US" sz="1200" dirty="0" err="1" smtClean="0"/>
                        <a:t>Edupreneurship</a:t>
                      </a:r>
                      <a:r>
                        <a:rPr lang="en-US" sz="1200" dirty="0" smtClean="0"/>
                        <a:t> 4 SKS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• PPL KKN </a:t>
                      </a:r>
                      <a:r>
                        <a:rPr lang="en-US" sz="1200" dirty="0" err="1" smtClean="0"/>
                        <a:t>Integratif</a:t>
                      </a:r>
                      <a:r>
                        <a:rPr lang="en-US" sz="1200" dirty="0" smtClean="0"/>
                        <a:t> 8 SKS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• </a:t>
                      </a:r>
                      <a:r>
                        <a:rPr lang="en-US" sz="1200" dirty="0" err="1" smtClean="0"/>
                        <a:t>Laporan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akhir</a:t>
                      </a:r>
                      <a:r>
                        <a:rPr lang="en-US" sz="1200" dirty="0" smtClean="0"/>
                        <a:t>/</a:t>
                      </a:r>
                      <a:r>
                        <a:rPr lang="en-US" sz="1200" dirty="0" err="1" smtClean="0"/>
                        <a:t>artikel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jurnal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pengganti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skripsi</a:t>
                      </a:r>
                      <a:r>
                        <a:rPr lang="en-US" sz="120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6 SKS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Seni</a:t>
                      </a:r>
                      <a:r>
                        <a:rPr lang="en-US" sz="1200" dirty="0" smtClean="0"/>
                        <a:t> music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 2 SKS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 • </a:t>
                      </a:r>
                      <a:r>
                        <a:rPr lang="en-US" sz="1200" dirty="0" err="1" smtClean="0"/>
                        <a:t>Seni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tari</a:t>
                      </a:r>
                      <a:r>
                        <a:rPr lang="en-US" sz="120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 SKS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• </a:t>
                      </a:r>
                      <a:r>
                        <a:rPr lang="en-US" sz="1200" dirty="0" err="1" smtClean="0"/>
                        <a:t>Seni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rupa</a:t>
                      </a:r>
                      <a:r>
                        <a:rPr lang="en-US" sz="120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 SKS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 • </a:t>
                      </a:r>
                      <a:r>
                        <a:rPr lang="en-US" sz="1200" dirty="0" err="1" smtClean="0"/>
                        <a:t>Seni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peran</a:t>
                      </a:r>
                      <a:endParaRPr lang="en-US" sz="1200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 2 SKS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 • </a:t>
                      </a:r>
                      <a:r>
                        <a:rPr lang="en-US" sz="1200" dirty="0" err="1" smtClean="0"/>
                        <a:t>Desain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konten</a:t>
                      </a:r>
                      <a:r>
                        <a:rPr lang="en-US" sz="1200" dirty="0" smtClean="0"/>
                        <a:t> digital 4 SKS • </a:t>
                      </a:r>
                      <a:r>
                        <a:rPr lang="en-US" sz="1200" dirty="0" err="1" smtClean="0"/>
                        <a:t>Edupreneurship</a:t>
                      </a:r>
                      <a:r>
                        <a:rPr lang="en-US" sz="1200" dirty="0" smtClean="0"/>
                        <a:t> 4 SKS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 • </a:t>
                      </a:r>
                      <a:r>
                        <a:rPr lang="en-US" sz="1200" dirty="0" err="1" smtClean="0"/>
                        <a:t>Laporan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akhir</a:t>
                      </a:r>
                      <a:r>
                        <a:rPr lang="en-US" sz="1200" dirty="0" smtClean="0"/>
                        <a:t>/</a:t>
                      </a:r>
                      <a:r>
                        <a:rPr lang="en-US" sz="1200" dirty="0" err="1" smtClean="0"/>
                        <a:t>artikel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jurnal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pengganti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skripsi</a:t>
                      </a:r>
                      <a:r>
                        <a:rPr lang="en-US" sz="1200" dirty="0" smtClean="0"/>
                        <a:t> 6 SKS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08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5D8DE"/>
      </a:accent1>
      <a:accent2>
        <a:srgbClr val="85D8DE"/>
      </a:accent2>
      <a:accent3>
        <a:srgbClr val="85D8DE"/>
      </a:accent3>
      <a:accent4>
        <a:srgbClr val="85D8DE"/>
      </a:accent4>
      <a:accent5>
        <a:srgbClr val="85D8DE"/>
      </a:accent5>
      <a:accent6>
        <a:srgbClr val="85D8D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5D8DE"/>
      </a:accent1>
      <a:accent2>
        <a:srgbClr val="85D8DE"/>
      </a:accent2>
      <a:accent3>
        <a:srgbClr val="85D8DE"/>
      </a:accent3>
      <a:accent4>
        <a:srgbClr val="85D8DE"/>
      </a:accent4>
      <a:accent5>
        <a:srgbClr val="85D8DE"/>
      </a:accent5>
      <a:accent6>
        <a:srgbClr val="85D8D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2107</TotalTime>
  <Words>904</Words>
  <Application>Microsoft Office PowerPoint</Application>
  <PresentationFormat>On-screen Show (16:9)</PresentationFormat>
  <Paragraphs>227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맑은 고딕</vt:lpstr>
      <vt:lpstr>Arial</vt:lpstr>
      <vt:lpstr>Arial Unicode MS</vt:lpstr>
      <vt:lpstr>KG Broken Vessels Sketch</vt:lpstr>
      <vt:lpstr>Wingdings</vt:lpstr>
      <vt:lpstr>Cover and End Slide Master</vt:lpstr>
      <vt:lpstr>Contents Slide Master</vt:lpstr>
      <vt:lpstr>Section Break Slide Master</vt:lpstr>
      <vt:lpstr>PowerPoint Presentation</vt:lpstr>
      <vt:lpstr>Indy Ari Pratiwi, M.Pd  S1 PG-PAUD Universitas Negeri Surabaya S2 PAUD Universitas Negeri Jakarta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Indy Ari Pratiwi</cp:lastModifiedBy>
  <cp:revision>148</cp:revision>
  <dcterms:created xsi:type="dcterms:W3CDTF">2016-12-05T23:26:54Z</dcterms:created>
  <dcterms:modified xsi:type="dcterms:W3CDTF">2020-11-05T14:04:16Z</dcterms:modified>
</cp:coreProperties>
</file>